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1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-108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9981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451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671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114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417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477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032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059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445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462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884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B1643-BE8E-4B72-8F02-B407D40D7E8E}" type="datetimeFigureOut">
              <a:rPr lang="ru-RU" smtClean="0"/>
              <a:pPr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0F636-9BE5-404B-8036-DBC0B18B11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225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5139" y="1221829"/>
            <a:ext cx="9953297" cy="21441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6600" dirty="0">
                <a:latin typeface="Segoe Print" panose="02000600000000000000" pitchFamily="2" charset="0"/>
              </a:rPr>
              <a:t>«Я люблю твое лицо, Махачкала…»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6127" y="4879760"/>
            <a:ext cx="9861809" cy="1655763"/>
          </a:xfrm>
        </p:spPr>
        <p:txBody>
          <a:bodyPr>
            <a:noAutofit/>
          </a:bodyPr>
          <a:lstStyle/>
          <a:p>
            <a:pPr algn="r"/>
            <a:r>
              <a:rPr lang="ru-RU" sz="3200" dirty="0" smtClean="0">
                <a:latin typeface="Segoe Print" panose="02000600000000000000" pitchFamily="2" charset="0"/>
              </a:rPr>
              <a:t>Выполнила учитель русского языка и литературы </a:t>
            </a:r>
            <a:r>
              <a:rPr lang="ru-RU" sz="3200" smtClean="0">
                <a:latin typeface="Segoe Print" panose="02000600000000000000" pitchFamily="2" charset="0"/>
              </a:rPr>
              <a:t>Фаталиева З.Г. ГКОУ </a:t>
            </a:r>
            <a:r>
              <a:rPr lang="ru-RU" sz="3200" dirty="0" smtClean="0">
                <a:latin typeface="Segoe Print" panose="02000600000000000000" pitchFamily="2" charset="0"/>
              </a:rPr>
              <a:t>РД «</a:t>
            </a:r>
            <a:r>
              <a:rPr lang="ru-RU" sz="3200" dirty="0" err="1" smtClean="0">
                <a:latin typeface="Segoe Print" panose="02000600000000000000" pitchFamily="2" charset="0"/>
              </a:rPr>
              <a:t>Новоборчинская</a:t>
            </a:r>
            <a:r>
              <a:rPr lang="ru-RU" sz="3200" dirty="0" smtClean="0">
                <a:latin typeface="Segoe Print" panose="02000600000000000000" pitchFamily="2" charset="0"/>
              </a:rPr>
              <a:t> СОШ»</a:t>
            </a:r>
            <a:endParaRPr lang="ru-RU" sz="3200" dirty="0">
              <a:latin typeface="Segoe Print" panose="020006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8732" y="131545"/>
            <a:ext cx="11472041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074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4440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u="sng" dirty="0">
                <a:latin typeface="Constantia" panose="02030602050306030303" pitchFamily="18" charset="0"/>
              </a:rPr>
              <a:t>Цели и задачи проекта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79139618"/>
              </p:ext>
            </p:extLst>
          </p:nvPr>
        </p:nvGraphicFramePr>
        <p:xfrm>
          <a:off x="479532" y="1635146"/>
          <a:ext cx="11232934" cy="50618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78610">
                  <a:extLst>
                    <a:ext uri="{9D8B030D-6E8A-4147-A177-3AD203B41FA5}">
                      <a16:colId xmlns="" xmlns:a16="http://schemas.microsoft.com/office/drawing/2014/main" val="813069957"/>
                    </a:ext>
                  </a:extLst>
                </a:gridCol>
                <a:gridCol w="6154324">
                  <a:extLst>
                    <a:ext uri="{9D8B030D-6E8A-4147-A177-3AD203B41FA5}">
                      <a16:colId xmlns="" xmlns:a16="http://schemas.microsoft.com/office/drawing/2014/main" val="3885235369"/>
                    </a:ext>
                  </a:extLst>
                </a:gridCol>
              </a:tblGrid>
              <a:tr h="934633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Цель</a:t>
                      </a:r>
                      <a:r>
                        <a:rPr lang="ru-RU" sz="2400" b="1" i="0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проекта</a:t>
                      </a:r>
                      <a:endParaRPr lang="ru-RU" sz="2400" b="1" i="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Познакомить учащихся с достопримечательностям</a:t>
                      </a:r>
                      <a:r>
                        <a:rPr lang="ru-RU" sz="2400" b="0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Махачкалы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0240569"/>
                  </a:ext>
                </a:extLst>
              </a:tr>
              <a:tr h="482771">
                <a:tc rowSpan="3">
                  <a:txBody>
                    <a:bodyPr/>
                    <a:lstStyle/>
                    <a:p>
                      <a:pPr algn="ctr"/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Задачи проекта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indent="-457200" algn="l"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Развитие чувства патриотизма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53155843"/>
                  </a:ext>
                </a:extLst>
              </a:tr>
              <a:tr h="880346">
                <a:tc vMerge="1">
                  <a:txBody>
                    <a:bodyPr/>
                    <a:lstStyle/>
                    <a:p>
                      <a:endParaRPr lang="ru-RU" sz="28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l">
                        <a:buFont typeface="+mj-lt"/>
                        <a:buAutoNum type="arabicPeriod" startAt="2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Повышение качества знаний учащихся </a:t>
                      </a:r>
                      <a:endParaRPr lang="ru-RU" sz="24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32653069"/>
                  </a:ext>
                </a:extLst>
              </a:tr>
              <a:tr h="880346">
                <a:tc vMerge="1">
                  <a:txBody>
                    <a:bodyPr/>
                    <a:lstStyle/>
                    <a:p>
                      <a:endParaRPr lang="ru-RU" sz="28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l">
                        <a:buFont typeface="+mj-lt"/>
                        <a:buAutoNum type="arabicPeriod" startAt="3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Знакомство с достопримечательностями города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69406812"/>
                  </a:ext>
                </a:extLst>
              </a:tr>
              <a:tr h="695015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Область применения проекта</a:t>
                      </a:r>
                      <a:endParaRPr lang="ru-RU" sz="2400" b="1" i="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СОО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и ООО</a:t>
                      </a:r>
                      <a:endParaRPr lang="ru-RU" sz="24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85402107"/>
                  </a:ext>
                </a:extLst>
              </a:tr>
              <a:tr h="1107533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Возраст обучающихся, для которых</a:t>
                      </a:r>
                      <a:r>
                        <a:rPr lang="ru-RU" sz="2400" b="1" i="0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может быть использован проект</a:t>
                      </a:r>
                      <a:endParaRPr lang="ru-RU" sz="2400" b="1" i="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5-9 классы</a:t>
                      </a:r>
                      <a:endParaRPr lang="ru-RU" sz="2400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3914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8035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4206" y="346077"/>
            <a:ext cx="9443545" cy="678681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Constantia" panose="02030602050306030303" pitchFamily="18" charset="0"/>
              </a:rPr>
              <a:t>Ожидаемые результаты, основные знания, умения и навыки, характеризующие результативность усвоения материала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053315663"/>
              </p:ext>
            </p:extLst>
          </p:nvPr>
        </p:nvGraphicFramePr>
        <p:xfrm>
          <a:off x="599090" y="1291279"/>
          <a:ext cx="11256579" cy="52671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396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169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16622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Применение метода виртуальной экскурсии на уроках будет способствовать эффективному формированию у обучающихся личностных, регулятивных, познавательных и коммуникативных универсальных учебных действий (УУД) как основы умения учиться:</a:t>
                      </a:r>
                      <a:endParaRPr lang="ru-RU" sz="2000" b="0" i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294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1. в сфере личностных УУД:</a:t>
                      </a:r>
                      <a:r>
                        <a:rPr lang="ru-RU" sz="2400" b="1" baseline="0" dirty="0" smtClean="0"/>
                        <a:t> 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0" kern="1200" dirty="0" smtClean="0"/>
                        <a:t>проявление учебно-познавательного интереса к</a:t>
                      </a:r>
                      <a:r>
                        <a:rPr kumimoji="0" lang="ru-RU" sz="2000" b="0" kern="1200" baseline="0" dirty="0" smtClean="0"/>
                        <a:t> своему городу, нравственно-этическое оценивание , личностное самоопределение</a:t>
                      </a:r>
                      <a:endParaRPr lang="ru-RU" sz="20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171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2. в сфере регулятивных УУД: 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0" kern="1200" dirty="0" smtClean="0"/>
                        <a:t> умение работать с текстом, выделять в нем главное, сравнивать, анализировать</a:t>
                      </a:r>
                      <a:endParaRPr kumimoji="0" lang="ru-RU" sz="2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9334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3. в сфере коммуникативных УУД: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0" kern="1200" dirty="0" smtClean="0"/>
                        <a:t>работать в коллективе – слушать, вступать в диалог, участвовать в обсуждении; оценивать результаты своей деятельности.</a:t>
                      </a:r>
                      <a:endParaRPr kumimoji="0" lang="ru-RU" sz="2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3294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4. в сфере познавательных УУД: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0" kern="1200" dirty="0" smtClean="0"/>
                        <a:t>уметь самостоятельно получать информацию из различных источников - текстовых, картографических, графических, динамических моделей; </a:t>
                      </a:r>
                      <a:endParaRPr lang="ru-RU" sz="20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81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416528"/>
            <a:ext cx="9606455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dirty="0" smtClean="0">
                <a:latin typeface="Constantia" panose="02030602050306030303" pitchFamily="18" charset="0"/>
              </a:rPr>
              <a:t>Маршрутный лист экскурсии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398657503"/>
              </p:ext>
            </p:extLst>
          </p:nvPr>
        </p:nvGraphicFramePr>
        <p:xfrm>
          <a:off x="1397875" y="1552903"/>
          <a:ext cx="9748346" cy="4169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84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598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3809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Перечень объектов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6624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Constantia" panose="02030602050306030303" pitchFamily="18" charset="0"/>
                        </a:rPr>
                        <a:t>1</a:t>
                      </a:r>
                      <a:endParaRPr lang="ru-RU" sz="3600" b="1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Памятник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Расулу Гамзатову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6624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Constantia" panose="02030602050306030303" pitchFamily="18" charset="0"/>
                        </a:rPr>
                        <a:t>2</a:t>
                      </a:r>
                      <a:endParaRPr lang="ru-RU" sz="3600" b="1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Памятник Гамзату </a:t>
                      </a:r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Цадасе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320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Constantia" panose="02030602050306030303" pitchFamily="18" charset="0"/>
                        </a:rPr>
                        <a:t>3</a:t>
                      </a:r>
                      <a:endParaRPr lang="ru-RU" sz="3600" b="1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Памятник </a:t>
                      </a:r>
                      <a:r>
                        <a:rPr lang="ru-RU" sz="2800" b="1" kern="1200" dirty="0" err="1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Сулемайну</a:t>
                      </a: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Стальскому</a:t>
                      </a:r>
                      <a:endParaRPr lang="ru-RU" sz="2800" b="1" kern="1200" dirty="0" smtClean="0"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6624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Constantia" panose="02030602050306030303" pitchFamily="18" charset="0"/>
                        </a:rPr>
                        <a:t>4</a:t>
                      </a:r>
                      <a:endParaRPr lang="ru-RU" sz="3600" b="1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Памятник Фазу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Алиевой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3170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876" y="239004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latin typeface="Constantia" panose="02030602050306030303" pitchFamily="18" charset="0"/>
              </a:rPr>
              <a:t>Памятник Расулу </a:t>
            </a:r>
            <a:r>
              <a:rPr lang="ru-RU" b="1" dirty="0" smtClean="0">
                <a:latin typeface="Constantia" panose="02030602050306030303" pitchFamily="18" charset="0"/>
              </a:rPr>
              <a:t>Гамзатову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241" y="1273832"/>
            <a:ext cx="4322566" cy="5286196"/>
          </a:xfrm>
          <a:scene3d>
            <a:camera prst="perspectiveLeft"/>
            <a:lightRig rig="threePt" dir="t"/>
          </a:scene3d>
        </p:spPr>
      </p:pic>
      <p:sp>
        <p:nvSpPr>
          <p:cNvPr id="5" name="Прямоугольник 4"/>
          <p:cNvSpPr/>
          <p:nvPr/>
        </p:nvSpPr>
        <p:spPr>
          <a:xfrm>
            <a:off x="346841" y="1348800"/>
            <a:ext cx="7010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Constantia" panose="02030602050306030303" pitchFamily="18" charset="0"/>
              </a:rPr>
              <a:t>Памятник народному поэту Дагестана, Герою Социалистического труда и лауреату Ленинской, международных и государственных премий Расулу Гамзатову в Махачкале – одна из главных достопримечательностей города. Торжественное открытие памятника дагестанскому поэту состоялось уже после его смерти в сентябре 2010 г.</a:t>
            </a:r>
            <a:endParaRPr lang="ru-RU" sz="32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022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607" y="191707"/>
            <a:ext cx="10515600" cy="1325563"/>
          </a:xfrm>
        </p:spPr>
        <p:txBody>
          <a:bodyPr/>
          <a:lstStyle/>
          <a:p>
            <a:r>
              <a:rPr lang="ru-RU" b="1" dirty="0">
                <a:latin typeface="Constantia" panose="02030602050306030303" pitchFamily="18" charset="0"/>
              </a:rPr>
              <a:t>Памятник Гамзату </a:t>
            </a:r>
            <a:r>
              <a:rPr lang="ru-RU" b="1" dirty="0" err="1" smtClean="0">
                <a:latin typeface="Constantia" panose="02030602050306030303" pitchFamily="18" charset="0"/>
              </a:rPr>
              <a:t>Цадасе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387" y="930165"/>
            <a:ext cx="4223580" cy="5631441"/>
          </a:xfrm>
          <a:scene3d>
            <a:camera prst="perspectiveLeft"/>
            <a:lightRig rig="threePt" dir="t"/>
          </a:scene3d>
        </p:spPr>
      </p:pic>
      <p:sp>
        <p:nvSpPr>
          <p:cNvPr id="5" name="Прямоугольник 4"/>
          <p:cNvSpPr/>
          <p:nvPr/>
        </p:nvSpPr>
        <p:spPr>
          <a:xfrm>
            <a:off x="620111" y="1690690"/>
            <a:ext cx="70103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Constantia" panose="02030602050306030303" pitchFamily="18" charset="0"/>
              </a:rPr>
              <a:t>Памятник-бюст установлен в 1956 году. Авторы: скульптор Х. Н. Аскар-</a:t>
            </a:r>
            <a:r>
              <a:rPr lang="ru-RU" sz="3200" dirty="0" err="1" smtClean="0">
                <a:latin typeface="Constantia" panose="02030602050306030303" pitchFamily="18" charset="0"/>
              </a:rPr>
              <a:t>Сарыджа</a:t>
            </a:r>
            <a:r>
              <a:rPr lang="ru-RU" sz="3200" dirty="0" smtClean="0">
                <a:latin typeface="Constantia" panose="02030602050306030303" pitchFamily="18" charset="0"/>
              </a:rPr>
              <a:t>, архитектор А. М. </a:t>
            </a:r>
            <a:r>
              <a:rPr lang="ru-RU" sz="3200" dirty="0" err="1" smtClean="0">
                <a:latin typeface="Constantia" panose="02030602050306030303" pitchFamily="18" charset="0"/>
              </a:rPr>
              <a:t>Алхазов</a:t>
            </a:r>
            <a:r>
              <a:rPr lang="ru-RU" sz="32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ru-RU" sz="3200" dirty="0" smtClean="0">
                <a:latin typeface="Constantia" panose="02030602050306030303" pitchFamily="18" charset="0"/>
              </a:rPr>
              <a:t>Гамзат </a:t>
            </a:r>
            <a:r>
              <a:rPr lang="ru-RU" sz="3200" dirty="0" err="1" smtClean="0">
                <a:latin typeface="Constantia" panose="02030602050306030303" pitchFamily="18" charset="0"/>
              </a:rPr>
              <a:t>Цадаса</a:t>
            </a:r>
            <a:r>
              <a:rPr lang="ru-RU" sz="3200" dirty="0" smtClean="0">
                <a:latin typeface="Constantia" panose="02030602050306030303" pitchFamily="18" charset="0"/>
              </a:rPr>
              <a:t> - основоположник аварской литературы, народный поэт Дагестана, аварец, отец Расула Гамзатова. Рядом с памятником расположен дом, в котором жил Расул Гамзатов. </a:t>
            </a:r>
            <a:endParaRPr lang="ru-RU" sz="32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90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Constantia" panose="02030602050306030303" pitchFamily="18" charset="0"/>
              </a:rPr>
              <a:t>Памятник </a:t>
            </a:r>
            <a:r>
              <a:rPr lang="ru-RU" b="1" dirty="0" err="1">
                <a:latin typeface="Constantia" panose="02030602050306030303" pitchFamily="18" charset="0"/>
              </a:rPr>
              <a:t>Сулемайну</a:t>
            </a:r>
            <a:r>
              <a:rPr lang="ru-RU" b="1" dirty="0">
                <a:latin typeface="Constantia" panose="02030602050306030303" pitchFamily="18" charset="0"/>
              </a:rPr>
              <a:t> </a:t>
            </a:r>
            <a:r>
              <a:rPr lang="ru-RU" b="1" dirty="0" err="1" smtClean="0">
                <a:latin typeface="Constantia" panose="02030602050306030303" pitchFamily="18" charset="0"/>
              </a:rPr>
              <a:t>Стальскому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4869" y="2021106"/>
            <a:ext cx="6737131" cy="43166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dirty="0" smtClean="0">
                <a:latin typeface="Constantia" panose="02030602050306030303" pitchFamily="18" charset="0"/>
              </a:rPr>
              <a:t>Памятник-бюст установлен в 1949 году в г. Махачкале на </a:t>
            </a:r>
            <a:r>
              <a:rPr lang="ru-RU" sz="3600" dirty="0" err="1" smtClean="0">
                <a:latin typeface="Constantia" panose="02030602050306030303" pitchFamily="18" charset="0"/>
              </a:rPr>
              <a:t>Родопском</a:t>
            </a:r>
            <a:r>
              <a:rPr lang="ru-RU" sz="3600" dirty="0" smtClean="0">
                <a:latin typeface="Constantia" panose="02030602050306030303" pitchFamily="18" charset="0"/>
              </a:rPr>
              <a:t> бульваре (сквер С. </a:t>
            </a:r>
            <a:r>
              <a:rPr lang="ru-RU" sz="3600" dirty="0" err="1" smtClean="0">
                <a:latin typeface="Constantia" panose="02030602050306030303" pitchFamily="18" charset="0"/>
              </a:rPr>
              <a:t>Стальского</a:t>
            </a:r>
            <a:r>
              <a:rPr lang="ru-RU" sz="3600" dirty="0" smtClean="0">
                <a:latin typeface="Constantia" panose="02030602050306030303" pitchFamily="18" charset="0"/>
              </a:rPr>
              <a:t>). </a:t>
            </a:r>
          </a:p>
          <a:p>
            <a:pPr marL="0" indent="0">
              <a:buNone/>
            </a:pPr>
            <a:r>
              <a:rPr lang="ru-RU" sz="3600" dirty="0" smtClean="0">
                <a:latin typeface="Constantia" panose="02030602050306030303" pitchFamily="18" charset="0"/>
              </a:rPr>
              <a:t>Скульптор Х. Н. Аскар-</a:t>
            </a:r>
            <a:r>
              <a:rPr lang="ru-RU" sz="3600" dirty="0" err="1" smtClean="0">
                <a:latin typeface="Constantia" panose="02030602050306030303" pitchFamily="18" charset="0"/>
              </a:rPr>
              <a:t>Сарыджа</a:t>
            </a:r>
            <a:r>
              <a:rPr lang="ru-RU" sz="3600" dirty="0" smtClean="0">
                <a:latin typeface="Constantia" panose="02030602050306030303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600" dirty="0" smtClean="0">
                <a:latin typeface="Constantia" panose="02030602050306030303" pitchFamily="18" charset="0"/>
              </a:rPr>
              <a:t>С. </a:t>
            </a:r>
            <a:r>
              <a:rPr lang="ru-RU" sz="3600" dirty="0" err="1" smtClean="0">
                <a:latin typeface="Constantia" panose="02030602050306030303" pitchFamily="18" charset="0"/>
              </a:rPr>
              <a:t>Стальский</a:t>
            </a:r>
            <a:r>
              <a:rPr lang="ru-RU" sz="3600" dirty="0" smtClean="0">
                <a:latin typeface="Constantia" panose="02030602050306030303" pitchFamily="18" charset="0"/>
              </a:rPr>
              <a:t> - основоположник лезгинской литературы. </a:t>
            </a:r>
            <a:endParaRPr lang="ru-RU" sz="3600" dirty="0">
              <a:latin typeface="Constantia" panose="02030602050306030303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3360" r="21437" b="-1"/>
          <a:stretch/>
        </p:blipFill>
        <p:spPr>
          <a:xfrm>
            <a:off x="428296" y="1690690"/>
            <a:ext cx="5026573" cy="3976147"/>
          </a:xfrm>
          <a:prstGeom prst="rect">
            <a:avLst/>
          </a:prstGeom>
          <a:scene3d>
            <a:camera prst="perspectiveRight"/>
            <a:lightRig rig="threePt" dir="t"/>
          </a:scene3d>
        </p:spPr>
      </p:pic>
    </p:spTree>
    <p:extLst>
      <p:ext uri="{BB962C8B-B14F-4D97-AF65-F5344CB8AC3E}">
        <p14:creationId xmlns="" xmlns:p14="http://schemas.microsoft.com/office/powerpoint/2010/main" val="285040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Памятник Фазу Алиевой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359" y="1690690"/>
            <a:ext cx="6713483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Памятник установлен в 2017 году в  названном в честь Алиевой сквере, в котором поэтесса очень любила гулять, рядом с администрацией города. </a:t>
            </a:r>
          </a:p>
          <a:p>
            <a:pPr marL="0" indent="0">
              <a:buNone/>
            </a:pPr>
            <a:r>
              <a:rPr lang="ru-RU" dirty="0" smtClean="0"/>
              <a:t>Фазу Алиева -советская и российская аварская поэтесса, народная поэтесса Дагестана, прозаик и публицист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939" t="4847" r="12285" b="-4847"/>
          <a:stretch/>
        </p:blipFill>
        <p:spPr>
          <a:xfrm>
            <a:off x="6605752" y="1027908"/>
            <a:ext cx="4871545" cy="534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="" xmlns:p14="http://schemas.microsoft.com/office/powerpoint/2010/main" val="7323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432293"/>
            <a:ext cx="7467600" cy="65403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Constantia" panose="02030602050306030303" pitchFamily="18" charset="0"/>
              </a:rPr>
              <a:t>Анализ результатов </a:t>
            </a:r>
            <a:endParaRPr lang="ru-RU" sz="5400" b="1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543943474"/>
              </p:ext>
            </p:extLst>
          </p:nvPr>
        </p:nvGraphicFramePr>
        <p:xfrm>
          <a:off x="331075" y="1391445"/>
          <a:ext cx="11528979" cy="52011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683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60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4619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Рефлексия (функции):</a:t>
                      </a:r>
                    </a:p>
                    <a:p>
                      <a:pPr algn="ctr"/>
                      <a:endParaRPr lang="ru-RU" sz="2800" b="0" dirty="0"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925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Constantia" panose="02030602050306030303" pitchFamily="18" charset="0"/>
                        </a:rPr>
                        <a:t>коммуникационная</a:t>
                      </a:r>
                      <a:endParaRPr lang="ru-RU" sz="2800" b="1" dirty="0"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latin typeface="Constantia" panose="02030602050306030303" pitchFamily="18" charset="0"/>
                        </a:rPr>
                        <a:t>обмен мнениями о новой информации </a:t>
                      </a:r>
                      <a:endParaRPr lang="ru-RU" sz="2800" b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925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Constantia" panose="02030602050306030303" pitchFamily="18" charset="0"/>
                        </a:rPr>
                        <a:t>информационная</a:t>
                      </a:r>
                      <a:endParaRPr lang="ru-RU" sz="2800" b="1" dirty="0"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latin typeface="Constantia" panose="02030602050306030303" pitchFamily="18" charset="0"/>
                        </a:rPr>
                        <a:t>приобретение новых знаний</a:t>
                      </a:r>
                      <a:endParaRPr lang="ru-RU" sz="2800" b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925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Constantia" panose="02030602050306030303" pitchFamily="18" charset="0"/>
                        </a:rPr>
                        <a:t>мотивационная</a:t>
                      </a:r>
                      <a:endParaRPr lang="ru-RU" sz="2800" b="1" dirty="0"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latin typeface="Constantia" panose="02030602050306030303" pitchFamily="18" charset="0"/>
                        </a:rPr>
                        <a:t>побуждение к дальнейшему расширению информационного поля </a:t>
                      </a:r>
                      <a:endParaRPr lang="ru-RU" sz="2800" b="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5043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Constantia" panose="02030602050306030303" pitchFamily="18" charset="0"/>
                        </a:rPr>
                        <a:t>оценочная</a:t>
                      </a:r>
                      <a:endParaRPr lang="ru-RU" sz="2800" b="1" dirty="0">
                        <a:latin typeface="Constantia" panose="020306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latin typeface="Constantia" panose="02030602050306030303" pitchFamily="18" charset="0"/>
                        </a:rPr>
                        <a:t>соотнесение новой информации и имеющихся знаний, выработка собственной позиции, оценка процесса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4797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421</Words>
  <Application>Microsoft Office PowerPoint</Application>
  <PresentationFormat>Произвольный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«Я люблю твое лицо, Махачкала…»</vt:lpstr>
      <vt:lpstr>Цели и задачи проекта</vt:lpstr>
      <vt:lpstr>Ожидаемые результаты, основные знания, умения и навыки, характеризующие результативность усвоения материала</vt:lpstr>
      <vt:lpstr>Маршрутный лист экскурсии </vt:lpstr>
      <vt:lpstr>Памятник Расулу Гамзатову</vt:lpstr>
      <vt:lpstr>Памятник Гамзату Цадасе</vt:lpstr>
      <vt:lpstr>Памятник Сулемайну Стальскому</vt:lpstr>
      <vt:lpstr>Памятник Фазу Алиевой </vt:lpstr>
      <vt:lpstr>Анализ результатов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«Я люблю твое лицо, Махачкала…»</dc:title>
  <dc:creator>Марина Караченцева</dc:creator>
  <cp:lastModifiedBy>5555</cp:lastModifiedBy>
  <cp:revision>14</cp:revision>
  <dcterms:created xsi:type="dcterms:W3CDTF">2018-07-31T19:22:56Z</dcterms:created>
  <dcterms:modified xsi:type="dcterms:W3CDTF">2019-03-01T07:59:52Z</dcterms:modified>
</cp:coreProperties>
</file>