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8"/>
  </p:notesMasterIdLst>
  <p:sldIdLst>
    <p:sldId id="257" r:id="rId3"/>
    <p:sldId id="330" r:id="rId4"/>
    <p:sldId id="331" r:id="rId5"/>
    <p:sldId id="332" r:id="rId6"/>
    <p:sldId id="313" r:id="rId7"/>
    <p:sldId id="316" r:id="rId8"/>
    <p:sldId id="336" r:id="rId9"/>
    <p:sldId id="337" r:id="rId10"/>
    <p:sldId id="329" r:id="rId11"/>
    <p:sldId id="320" r:id="rId12"/>
    <p:sldId id="321" r:id="rId13"/>
    <p:sldId id="322" r:id="rId14"/>
    <p:sldId id="323" r:id="rId15"/>
    <p:sldId id="314" r:id="rId16"/>
    <p:sldId id="324" r:id="rId17"/>
  </p:sldIdLst>
  <p:sldSz cx="9906000" cy="6858000" type="A4"/>
  <p:notesSz cx="6669088" cy="9928225"/>
  <p:defaultTextStyle>
    <a:defPPr>
      <a:defRPr lang="ru-RU"/>
    </a:defPPr>
    <a:lvl1pPr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74491" indent="-17457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53744" indent="-39674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432995" indent="-61891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910660" indent="-82520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5176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2211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199246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6281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799" userDrawn="1">
          <p15:clr>
            <a:srgbClr val="A4A3A4"/>
          </p15:clr>
        </p15:guide>
        <p15:guide id="2" orient="horz" pos="4169">
          <p15:clr>
            <a:srgbClr val="A4A3A4"/>
          </p15:clr>
        </p15:guide>
        <p15:guide id="3" pos="6033">
          <p15:clr>
            <a:srgbClr val="A4A3A4"/>
          </p15:clr>
        </p15:guide>
        <p15:guide id="4" pos="20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CC00"/>
    <a:srgbClr val="FFFF00"/>
    <a:srgbClr val="00FF00"/>
    <a:srgbClr val="0000FF"/>
    <a:srgbClr val="372929"/>
    <a:srgbClr val="2323E3"/>
    <a:srgbClr val="9966FF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69" autoAdjust="0"/>
    <p:restoredTop sz="98243" autoAdjust="0"/>
  </p:normalViewPr>
  <p:slideViewPr>
    <p:cSldViewPr>
      <p:cViewPr varScale="1">
        <p:scale>
          <a:sx n="88" d="100"/>
          <a:sy n="88" d="100"/>
        </p:scale>
        <p:origin x="-1344" y="-108"/>
      </p:cViewPr>
      <p:guideLst>
        <p:guide orient="horz" pos="799"/>
        <p:guide orient="horz" pos="4169"/>
        <p:guide pos="6033"/>
        <p:guide pos="2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6663" y="0"/>
            <a:ext cx="28908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CC82E2D-4658-41F8-ABE9-8A2826C31470}" type="datetimeFigureOut">
              <a:rPr lang="ru-RU"/>
              <a:pPr>
                <a:defRPr/>
              </a:pPr>
              <a:t>10.10.2016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47700" y="746125"/>
            <a:ext cx="5373688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750" y="4716463"/>
            <a:ext cx="5335588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6663" y="9429750"/>
            <a:ext cx="2890837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A6D4363F-C2AB-4700-B718-DED958BF2C0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913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74491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53744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432995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910660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393100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71722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50342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28961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41909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79670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9801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16270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30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5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4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3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1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0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289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C0B4F-F0F5-46FB-A1DB-E3366F05E8ED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3415E-FC6B-4251-99FC-83BA930520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04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5B964-F64A-438E-A1B0-F3AFE00FF2B6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3DB87-6A2A-4746-8A19-462B625C3D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885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3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3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F3EA4-16B8-4455-A454-6F7DBAE6B0B4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C5708-8673-4824-853F-F4BDEB53FA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263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95055" y="274411"/>
            <a:ext cx="8915892" cy="58522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F3E3F-5641-4C0B-95B3-040C3673AD15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0938B-3947-4A6B-8093-0A57D9B6EC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949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276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1257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23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3917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7914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4472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3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24053-5ACC-42FB-B2E2-A8C775755C88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9059B-9587-4611-B8A8-F1B9A7BBEC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5782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0484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581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8970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400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5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62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586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448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31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172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034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289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C6AF2-850F-447B-8A3B-77172E7F812A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09B3F1-C37A-4749-8222-454B9620B6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419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4BC56-3B82-479C-88AB-C2494DD562D6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2578A-2E97-4D9E-BE80-A78DF2799E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04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4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4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03F0D-6D1F-4ED3-A9D5-B14B34504120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800F8-48E7-4D47-8152-8EFA04C028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04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F70AE-FBC3-4C8C-829F-A8FC783D1B9F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4C1E3-B5D0-45ED-8F9B-52C7DED4DD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165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27C21-65EE-4151-9AA4-C643AF5231C2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9B30B-A258-4BFA-9EA2-75040E46D0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271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624C5-DD96-41EF-8EA7-D39A54EEBC6B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EC2F1-18D9-40F2-8D7C-15E2E2F23F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50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lIns="95722" tIns="47862" rIns="95722" bIns="47862" rtlCol="0">
            <a:normAutofit/>
          </a:bodyPr>
          <a:lstStyle>
            <a:lvl1pPr marL="0" indent="0">
              <a:buNone/>
              <a:defRPr sz="3400"/>
            </a:lvl1pPr>
            <a:lvl2pPr marL="478621" indent="0">
              <a:buNone/>
              <a:defRPr sz="2900"/>
            </a:lvl2pPr>
            <a:lvl3pPr marL="957240" indent="0">
              <a:buNone/>
              <a:defRPr sz="2500"/>
            </a:lvl3pPr>
            <a:lvl4pPr marL="1435860" indent="0">
              <a:buNone/>
              <a:defRPr sz="2100"/>
            </a:lvl4pPr>
            <a:lvl5pPr marL="1914481" indent="0">
              <a:buNone/>
              <a:defRPr sz="2100"/>
            </a:lvl5pPr>
            <a:lvl6pPr marL="2393100" indent="0">
              <a:buNone/>
              <a:defRPr sz="2100"/>
            </a:lvl6pPr>
            <a:lvl7pPr marL="2871722" indent="0">
              <a:buNone/>
              <a:defRPr sz="2100"/>
            </a:lvl7pPr>
            <a:lvl8pPr marL="3350342" indent="0">
              <a:buNone/>
              <a:defRPr sz="2100"/>
            </a:lvl8pPr>
            <a:lvl9pPr marL="3828961" indent="0">
              <a:buNone/>
              <a:defRPr sz="21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275A1-2263-4562-9F8E-7DD5139042BC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D78BB7-C1B2-45BA-BFFF-9EF760058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515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1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13" tIns="47857" rIns="95713" bIns="478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95300" y="6356352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5BC6AF7F-8B23-4216-947A-AFEADD42EA87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384550" y="6356352"/>
            <a:ext cx="31369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ctr"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7099300" y="6356352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C14BBEB1-D343-4996-AB0C-DCE6FB9C3A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53744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  <a:lvl2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2pPr>
      <a:lvl3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3pPr>
      <a:lvl4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4pPr>
      <a:lvl5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5pPr>
      <a:lvl6pPr marL="478677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6pPr>
      <a:lvl7pPr marL="957356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7pPr>
      <a:lvl8pPr marL="1436033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8pPr>
      <a:lvl9pPr marL="1914712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9pPr>
    </p:titleStyle>
    <p:bodyStyle>
      <a:lvl1pPr marL="355472" indent="-355472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772834" indent="-293582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91783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69448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150287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632410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1031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89653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68272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62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24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586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448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310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172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034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2896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5782" tIns="47891" rIns="95782" bIns="4789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5782" tIns="47891" rIns="95782" bIns="4789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7816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57816" fontAlgn="auto">
                <a:spcBef>
                  <a:spcPts val="0"/>
                </a:spcBef>
                <a:spcAft>
                  <a:spcPts val="0"/>
                </a:spcAft>
              </a:pPr>
              <a:t>10.10.2016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7816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7816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57816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95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57816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181" indent="-359181" algn="l" defTabSz="957816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8225" indent="-299317" algn="l" defTabSz="957816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270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6177" indent="-239454" algn="l" defTabSz="957816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5085" indent="-239454" algn="l" defTabSz="957816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tools.wmflabs.org/geohack/geohack.php?language=ru&amp;pagename=%D0%9D%D0%BE%D0%B2%D1%8B%D0%B9_%D0%91%D0%BE%D1%80%D1%87&amp;params=43_29_13_N_47_02_43_E_scale:10000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9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заставка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Заголовок 4"/>
          <p:cNvSpPr txBox="1">
            <a:spLocks/>
          </p:cNvSpPr>
          <p:nvPr/>
        </p:nvSpPr>
        <p:spPr bwMode="auto">
          <a:xfrm>
            <a:off x="0" y="6524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3" tIns="47857" rIns="95713" bIns="47857" anchor="ctr"/>
          <a:lstStyle>
            <a:lvl1pPr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ПАСПОРТ ОБЪЕКТА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МИНИСТЕРСТВА ОБРАЗОВАНИЯ РД</a:t>
            </a:r>
          </a:p>
          <a:p>
            <a:pPr algn="ctr" eaLnBrk="1" hangingPunct="1">
              <a:defRPr/>
            </a:pPr>
            <a:r>
              <a:rPr lang="ru-RU" sz="24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ГКОУ </a:t>
            </a:r>
            <a:r>
              <a:rPr lang="ru-RU" sz="24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РД «Новоборчинская</a:t>
            </a: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средняя общеобразовательная школа 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Рутульского </a:t>
            </a: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района</a:t>
            </a: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РД  Почтовый инд. 368070</a:t>
            </a:r>
            <a:endParaRPr lang="ru-R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0" y="5528671"/>
            <a:ext cx="357020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за отработку:</a:t>
            </a:r>
          </a:p>
          <a:p>
            <a:pPr eaLnBrk="1" hangingPunct="1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</a:t>
            </a:r>
          </a:p>
          <a:p>
            <a:pPr eaLnBrk="1" hangingPunct="1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</a:t>
            </a:r>
          </a:p>
          <a:p>
            <a:pPr eaLnBrk="1" hangingPunct="1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.: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8(8722)55-55-55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Моб.: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8-928-111-22-33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3" name="Group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0311920"/>
              </p:ext>
            </p:extLst>
          </p:nvPr>
        </p:nvGraphicFramePr>
        <p:xfrm>
          <a:off x="93665" y="998538"/>
          <a:ext cx="9720263" cy="5795962"/>
        </p:xfrm>
        <a:graphic>
          <a:graphicData uri="http://schemas.openxmlformats.org/drawingml/2006/table">
            <a:tbl>
              <a:tblPr/>
              <a:tblGrid>
                <a:gridCol w="610865"/>
                <a:gridCol w="5692928"/>
                <a:gridCol w="3416470"/>
              </a:tblGrid>
              <a:tr h="6343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06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6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степень огнестойкости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7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230; детей 200 чел.; больных – 0 чел.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2; детей -нет.; больных –  нет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5732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2-х 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 * 15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284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Новоборчинская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Рутульского района 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oup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5274009"/>
              </p:ext>
            </p:extLst>
          </p:nvPr>
        </p:nvGraphicFramePr>
        <p:xfrm>
          <a:off x="96097" y="999399"/>
          <a:ext cx="9713460" cy="5765920"/>
        </p:xfrm>
        <a:graphic>
          <a:graphicData uri="http://schemas.openxmlformats.org/drawingml/2006/table">
            <a:tbl>
              <a:tblPr/>
              <a:tblGrid>
                <a:gridCol w="608432"/>
                <a:gridCol w="5688632"/>
                <a:gridCol w="3416396"/>
              </a:tblGrid>
              <a:tr h="6294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1009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355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Новоборчинская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Рутульского района 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205620"/>
              </p:ext>
            </p:extLst>
          </p:nvPr>
        </p:nvGraphicFramePr>
        <p:xfrm>
          <a:off x="71946" y="987912"/>
          <a:ext cx="9753323" cy="5810553"/>
        </p:xfrm>
        <a:graphic>
          <a:graphicData uri="http://schemas.openxmlformats.org/drawingml/2006/table">
            <a:tbl>
              <a:tblPr/>
              <a:tblGrid>
                <a:gridCol w="612832"/>
                <a:gridCol w="5730943"/>
                <a:gridCol w="3409548"/>
              </a:tblGrid>
              <a:tr h="6539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206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нормальногорючие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умеренноопасные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63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63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0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электрощитовой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Вентиляция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самовытяжная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Газа нету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0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0167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1; 100 куб/м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Новоборчинская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Рутульского района 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086493"/>
              </p:ext>
            </p:extLst>
          </p:nvPr>
        </p:nvGraphicFramePr>
        <p:xfrm>
          <a:off x="63852" y="989347"/>
          <a:ext cx="9777600" cy="2591898"/>
        </p:xfrm>
        <a:graphic>
          <a:graphicData uri="http://schemas.openxmlformats.org/drawingml/2006/table">
            <a:tbl>
              <a:tblPr/>
              <a:tblGrid>
                <a:gridCol w="610356"/>
                <a:gridCol w="5686584"/>
                <a:gridCol w="3480660"/>
              </a:tblGrid>
              <a:tr h="6394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90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пожарного насоса с водоема или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автоцистерны: с установкой на ПГ- расстояние 30 м.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0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65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Автоматическая пожарная сигнализация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«Гранит – 5».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Сигнал выведен на улицу и передается в ПЧ-15. 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Новоборчинская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Рутульского района 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7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1264263"/>
              </p:ext>
            </p:extLst>
          </p:nvPr>
        </p:nvGraphicFramePr>
        <p:xfrm>
          <a:off x="128590" y="1021717"/>
          <a:ext cx="9648825" cy="4325941"/>
        </p:xfrm>
        <a:graphic>
          <a:graphicData uri="http://schemas.openxmlformats.org/drawingml/2006/table">
            <a:tbl>
              <a:tblPr/>
              <a:tblGrid>
                <a:gridCol w="602975"/>
                <a:gridCol w="2187311"/>
                <a:gridCol w="3178436"/>
                <a:gridCol w="3680103"/>
              </a:tblGrid>
              <a:tr h="528409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889000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02.09.2013 (Плановая)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ОНД по Кизилюртовскому району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5339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5339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Новоборчинская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Рутульского района 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учёта проверки надзорными органами)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Новоборчинская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Рутульского района 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(декларация пожарной безопасности)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02.jpg"/>
          <p:cNvPicPr>
            <a:picLocks noChangeAspect="1"/>
          </p:cNvPicPr>
          <p:nvPr/>
        </p:nvPicPr>
        <p:blipFill rotWithShape="1">
          <a:blip r:embed="rId2" cstate="print"/>
          <a:srcRect l="4375" t="6751" r="4653" b="6618"/>
          <a:stretch/>
        </p:blipFill>
        <p:spPr>
          <a:xfrm>
            <a:off x="133471" y="922929"/>
            <a:ext cx="4680521" cy="5873371"/>
          </a:xfrm>
          <a:prstGeom prst="rect">
            <a:avLst/>
          </a:prstGeom>
        </p:spPr>
      </p:pic>
      <p:pic>
        <p:nvPicPr>
          <p:cNvPr id="5" name="Рисунок 4" descr="003.jpg"/>
          <p:cNvPicPr>
            <a:picLocks noChangeAspect="1"/>
          </p:cNvPicPr>
          <p:nvPr/>
        </p:nvPicPr>
        <p:blipFill rotWithShape="1">
          <a:blip r:embed="rId3" cstate="print"/>
          <a:srcRect l="6755" t="4597" r="12306" b="12948"/>
          <a:stretch/>
        </p:blipFill>
        <p:spPr>
          <a:xfrm>
            <a:off x="5008721" y="1094974"/>
            <a:ext cx="4651357" cy="56772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Новоборчинская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средняя общеобразовательная школа </a:t>
            </a: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Рутульского района 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лист согласования)</a:t>
            </a:r>
          </a:p>
        </p:txBody>
      </p:sp>
      <p:pic>
        <p:nvPicPr>
          <p:cNvPr id="1026" name="Picture 2" descr="C:\Users\1\Pictures\2015-10-17\001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294" y="976177"/>
            <a:ext cx="8089237" cy="5881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850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Новоборчинская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Рутульского района 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(содержание)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3962611"/>
              </p:ext>
            </p:extLst>
          </p:nvPr>
        </p:nvGraphicFramePr>
        <p:xfrm>
          <a:off x="236578" y="1124744"/>
          <a:ext cx="9468950" cy="31799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813407"/>
                <a:gridCol w="655543"/>
              </a:tblGrid>
              <a:tr h="50674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016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endParaRPr lang="ru-RU" sz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016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Слайда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</a:tr>
              <a:tr h="295792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95792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Космический снимок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95792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Схема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расположения объекта на местности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335770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расположения объекта на местности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92585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План-эвакуации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7- 8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92585">
                <a:tc>
                  <a:txBody>
                    <a:bodyPr/>
                    <a:lstStyle/>
                    <a:p>
                      <a:pPr marL="3810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чердака объекта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89377">
                <a:tc>
                  <a:txBody>
                    <a:bodyPr/>
                    <a:lstStyle/>
                    <a:p>
                      <a:pPr marL="3810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Оперативно-технические характеристики объекта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10-11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89377">
                <a:tc>
                  <a:txBody>
                    <a:bodyPr/>
                    <a:lstStyle/>
                    <a:p>
                      <a:pPr marL="3810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Лист учета проверки надзорными органами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12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86168">
                <a:tc>
                  <a:txBody>
                    <a:bodyPr/>
                    <a:lstStyle/>
                    <a:p>
                      <a:pPr marL="3810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Декларация пожарной безопасности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809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6"/>
          <p:cNvPicPr>
            <a:picLocks noChangeAspect="1" noChangeArrowheads="1"/>
          </p:cNvPicPr>
          <p:nvPr/>
        </p:nvPicPr>
        <p:blipFill>
          <a:blip r:embed="rId2" cstate="print"/>
          <a:srcRect l="15893" t="30143" r="7321" b="17000"/>
          <a:stretch>
            <a:fillRect/>
          </a:stretch>
        </p:blipFill>
        <p:spPr bwMode="auto">
          <a:xfrm>
            <a:off x="-8597" y="913115"/>
            <a:ext cx="1145173" cy="553232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7842" y="-35579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Новоборчинская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Рутульского района 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снимок)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28" y="863627"/>
            <a:ext cx="8208912" cy="58635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2792760" y="2492896"/>
            <a:ext cx="2492558" cy="864096"/>
          </a:xfrm>
          <a:prstGeom prst="rect">
            <a:avLst/>
          </a:prstGeom>
          <a:solidFill>
            <a:srgbClr val="FFFF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dirty="0" smtClean="0"/>
              <a:t>/</a:t>
            </a:r>
            <a:r>
              <a:rPr lang="ru-RU" sz="12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</a:t>
            </a:r>
            <a:r>
              <a:rPr lang="ru-RU" sz="12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2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Новоборчинская</a:t>
            </a:r>
            <a:r>
              <a:rPr lang="ru-RU" sz="12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 </a:t>
            </a:r>
            <a:endParaRPr lang="ru-RU" sz="12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2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Рутульского района </a:t>
            </a:r>
          </a:p>
          <a:p>
            <a:pPr lvl="0" algn="ctr">
              <a:defRPr/>
            </a:pP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1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Адрес: </a:t>
            </a:r>
            <a:r>
              <a:rPr lang="ru-RU" sz="1200" dirty="0" smtClean="0">
                <a:solidFill>
                  <a:srgbClr val="2323E3"/>
                </a:solidFill>
                <a:latin typeface="Times New Roman" pitchFamily="18" charset="0"/>
                <a:cs typeface="Times New Roman" pitchFamily="18" charset="0"/>
              </a:rPr>
              <a:t>_</a:t>
            </a:r>
            <a:r>
              <a:rPr lang="en-US" sz="1200" dirty="0" smtClean="0">
                <a:solidFill>
                  <a:srgbClr val="2323E3"/>
                </a:solidFill>
                <a:latin typeface="Times New Roman" pitchFamily="18" charset="0"/>
                <a:cs typeface="Times New Roman" pitchFamily="18" charset="0"/>
              </a:rPr>
              <a:t>nborch@mail.ru</a:t>
            </a:r>
            <a:endParaRPr lang="ru-RU" sz="1200" u="sng" dirty="0">
              <a:solidFill>
                <a:srgbClr val="2323E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Телефон 8928-553-68-74</a:t>
            </a:r>
            <a:endParaRPr lang="ru-RU" sz="1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5285319" y="3395920"/>
            <a:ext cx="432048" cy="4320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817096" y="3753036"/>
            <a:ext cx="792088" cy="18002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6105128" y="3933056"/>
            <a:ext cx="504056" cy="57606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5487009" y="4258071"/>
            <a:ext cx="578701" cy="18941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5487009" y="3753036"/>
            <a:ext cx="330087" cy="50503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6031160" y="2526499"/>
            <a:ext cx="2304256" cy="432048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u="sng" dirty="0" smtClean="0">
              <a:solidFill>
                <a:schemeClr val="tx1"/>
              </a:solidFill>
              <a:hlinkClick r:id="rId4"/>
            </a:endParaRPr>
          </a:p>
          <a:p>
            <a:pPr algn="ctr"/>
            <a:r>
              <a:rPr lang="ru-RU" sz="1400" u="sng" dirty="0" smtClean="0">
                <a:solidFill>
                  <a:schemeClr val="tx1"/>
                </a:solidFill>
                <a:hlinkClick r:id="rId4"/>
              </a:rPr>
              <a:t>43°29′13</a:t>
            </a:r>
            <a:r>
              <a:rPr lang="ru-RU" sz="1400" u="sng" dirty="0">
                <a:solidFill>
                  <a:schemeClr val="tx1"/>
                </a:solidFill>
                <a:hlinkClick r:id="rId4"/>
              </a:rPr>
              <a:t>″ с. ш</a:t>
            </a:r>
            <a:r>
              <a:rPr lang="ru-RU" sz="1400" u="sng" dirty="0" smtClean="0">
                <a:solidFill>
                  <a:schemeClr val="tx1"/>
                </a:solidFill>
                <a:hlinkClick r:id="rId4"/>
              </a:rPr>
              <a:t>. 47°02′43</a:t>
            </a:r>
            <a:r>
              <a:rPr lang="ru-RU" sz="1400" u="sng" dirty="0">
                <a:solidFill>
                  <a:schemeClr val="tx1"/>
                </a:solidFill>
                <a:hlinkClick r:id="rId4"/>
              </a:rPr>
              <a:t>″ в. д</a:t>
            </a:r>
            <a:r>
              <a:rPr lang="ru-RU" sz="1200" u="sng" dirty="0">
                <a:hlinkClick r:id="rId4"/>
              </a:rPr>
              <a:t>.</a:t>
            </a:r>
            <a:endParaRPr lang="ru-RU" sz="1200" u="sng" dirty="0"/>
          </a:p>
          <a:p>
            <a:pPr algn="ctr"/>
            <a:endParaRPr lang="ru-RU" sz="1000" dirty="0"/>
          </a:p>
        </p:txBody>
      </p:sp>
      <p:sp>
        <p:nvSpPr>
          <p:cNvPr id="6" name="TextBox 5"/>
          <p:cNvSpPr txBox="1"/>
          <p:nvPr/>
        </p:nvSpPr>
        <p:spPr>
          <a:xfrm>
            <a:off x="1784648" y="4220953"/>
            <a:ext cx="2448272" cy="2800767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с. Новый Борч Рутульского района, Бабаюртовской зоны РД</a:t>
            </a:r>
          </a:p>
          <a:p>
            <a:r>
              <a:rPr lang="ru-RU" sz="1100" dirty="0"/>
              <a:t>Общая характеристика населенного пункта:</a:t>
            </a:r>
          </a:p>
          <a:p>
            <a:r>
              <a:rPr lang="ru-RU" sz="1100" dirty="0"/>
              <a:t>- площадь территории </a:t>
            </a:r>
            <a:r>
              <a:rPr lang="ru-RU" sz="1100" dirty="0" smtClean="0"/>
              <a:t>–10 000 </a:t>
            </a:r>
            <a:r>
              <a:rPr lang="ru-RU" sz="1100" dirty="0"/>
              <a:t>га</a:t>
            </a:r>
          </a:p>
          <a:p>
            <a:r>
              <a:rPr lang="ru-RU" sz="1100" dirty="0"/>
              <a:t>- количество проживающего населения – </a:t>
            </a:r>
            <a:r>
              <a:rPr lang="ru-RU" sz="1100" dirty="0" smtClean="0"/>
              <a:t>1650  </a:t>
            </a:r>
            <a:r>
              <a:rPr lang="ru-RU" sz="1100" dirty="0"/>
              <a:t>чел. </a:t>
            </a:r>
          </a:p>
          <a:p>
            <a:r>
              <a:rPr lang="ru-RU" sz="1100" dirty="0"/>
              <a:t>- (из них детей </a:t>
            </a:r>
            <a:r>
              <a:rPr lang="ru-RU" sz="1100" dirty="0" smtClean="0"/>
              <a:t>315) </a:t>
            </a:r>
            <a:endParaRPr lang="ru-RU" sz="1100" dirty="0"/>
          </a:p>
          <a:p>
            <a:r>
              <a:rPr lang="ru-RU" sz="1100" dirty="0"/>
              <a:t>- количество домов </a:t>
            </a:r>
            <a:r>
              <a:rPr lang="ru-RU" sz="1100" dirty="0" smtClean="0"/>
              <a:t>–300 </a:t>
            </a:r>
            <a:r>
              <a:rPr lang="ru-RU" sz="1100" dirty="0"/>
              <a:t>(из них нежилых 0);</a:t>
            </a:r>
          </a:p>
          <a:p>
            <a:r>
              <a:rPr lang="ru-RU" sz="1100" dirty="0"/>
              <a:t>- социально-значимых </a:t>
            </a:r>
            <a:r>
              <a:rPr lang="ru-RU" sz="1100" dirty="0" smtClean="0"/>
              <a:t>объектов -1 (</a:t>
            </a:r>
            <a:r>
              <a:rPr lang="ru-RU" sz="1100" smtClean="0"/>
              <a:t>сельская Амбулатория) </a:t>
            </a:r>
            <a:endParaRPr lang="ru-RU" sz="1100" dirty="0"/>
          </a:p>
          <a:p>
            <a:r>
              <a:rPr lang="ru-RU" sz="1100" dirty="0"/>
              <a:t>- котельных – 0;</a:t>
            </a:r>
          </a:p>
          <a:p>
            <a:r>
              <a:rPr lang="ru-RU" sz="1100" dirty="0"/>
              <a:t>- д/к – 0</a:t>
            </a:r>
          </a:p>
          <a:p>
            <a:r>
              <a:rPr lang="ru-RU" sz="1100" dirty="0"/>
              <a:t>- детский сад – 0</a:t>
            </a:r>
          </a:p>
          <a:p>
            <a:r>
              <a:rPr lang="ru-RU" sz="1100" dirty="0"/>
              <a:t>- школы – </a:t>
            </a:r>
            <a:r>
              <a:rPr lang="ru-RU" sz="1100" dirty="0" smtClean="0"/>
              <a:t>1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311828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550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5041712"/>
              </p:ext>
            </p:extLst>
          </p:nvPr>
        </p:nvGraphicFramePr>
        <p:xfrm>
          <a:off x="-1" y="5877273"/>
          <a:ext cx="9896857" cy="972824"/>
        </p:xfrm>
        <a:graphic>
          <a:graphicData uri="http://schemas.openxmlformats.org/drawingml/2006/table">
            <a:tbl>
              <a:tblPr/>
              <a:tblGrid>
                <a:gridCol w="879720"/>
                <a:gridCol w="879720"/>
                <a:gridCol w="813392"/>
                <a:gridCol w="616153"/>
                <a:gridCol w="1085688"/>
                <a:gridCol w="907649"/>
                <a:gridCol w="1745477"/>
                <a:gridCol w="1741986"/>
                <a:gridCol w="1227072"/>
              </a:tblGrid>
              <a:tr h="174654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516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постр-ки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послед. кап. ремонта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Кол-во этажей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Общ.выс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геометрич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(Жилого здания)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Общ.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площ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компл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Среднее количество нахождения людей / персонала в здании (чел.)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людей / персонала находящихся в здании круглосуточно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53004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2008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------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м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15 х 57м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10000 м</a:t>
                      </a:r>
                      <a:r>
                        <a:rPr kumimoji="0" lang="ru-RU" sz="9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230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1/2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pic>
        <p:nvPicPr>
          <p:cNvPr id="64" name="Picture 76"/>
          <p:cNvPicPr>
            <a:picLocks noChangeAspect="1" noChangeArrowheads="1"/>
          </p:cNvPicPr>
          <p:nvPr/>
        </p:nvPicPr>
        <p:blipFill>
          <a:blip r:embed="rId2" cstate="print"/>
          <a:srcRect l="15893" t="30143" r="7321" b="17000"/>
          <a:stretch>
            <a:fillRect/>
          </a:stretch>
        </p:blipFill>
        <p:spPr bwMode="auto">
          <a:xfrm>
            <a:off x="5701" y="919745"/>
            <a:ext cx="1145173" cy="553232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43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Новоборчинская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Рутульского района 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267" y="926371"/>
            <a:ext cx="7488832" cy="4911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109" y="3649968"/>
            <a:ext cx="1050925" cy="65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 flipV="1">
            <a:off x="2432720" y="1899320"/>
            <a:ext cx="4824536" cy="24482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 flipV="1">
            <a:off x="6465168" y="2708920"/>
            <a:ext cx="648072" cy="115212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Выноска 1 12"/>
          <p:cNvSpPr/>
          <p:nvPr/>
        </p:nvSpPr>
        <p:spPr>
          <a:xfrm>
            <a:off x="5142047" y="2909967"/>
            <a:ext cx="554427" cy="216024"/>
          </a:xfrm>
          <a:prstGeom prst="borderCallout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3</a:t>
            </a:r>
            <a:r>
              <a:rPr lang="ru-RU" sz="1200" dirty="0" smtClean="0"/>
              <a:t>0 км</a:t>
            </a:r>
            <a:endParaRPr lang="ru-RU" sz="1200" dirty="0"/>
          </a:p>
        </p:txBody>
      </p:sp>
      <p:sp>
        <p:nvSpPr>
          <p:cNvPr id="14" name="Выноска 1 13"/>
          <p:cNvSpPr/>
          <p:nvPr/>
        </p:nvSpPr>
        <p:spPr>
          <a:xfrm>
            <a:off x="7057663" y="3015444"/>
            <a:ext cx="585908" cy="216024"/>
          </a:xfrm>
          <a:prstGeom prst="borderCallout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12 км</a:t>
            </a:r>
            <a:endParaRPr lang="ru-RU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680" y="1984844"/>
            <a:ext cx="494026" cy="387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892" y="641591"/>
            <a:ext cx="1109861" cy="558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683" y="2001990"/>
            <a:ext cx="971959" cy="487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7597372" y="3325674"/>
            <a:ext cx="2209259" cy="2616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1100" dirty="0" smtClean="0"/>
              <a:t>ГКОУ «</a:t>
            </a:r>
            <a:r>
              <a:rPr lang="ru-RU" sz="1100" dirty="0" err="1" smtClean="0"/>
              <a:t>Новоборчинская</a:t>
            </a:r>
            <a:r>
              <a:rPr lang="ru-RU" sz="1100" dirty="0" smtClean="0"/>
              <a:t> СОШ»</a:t>
            </a:r>
            <a:endParaRPr lang="ru-RU" sz="1100" dirty="0"/>
          </a:p>
        </p:txBody>
      </p:sp>
      <p:sp>
        <p:nvSpPr>
          <p:cNvPr id="19" name="TextBox 18"/>
          <p:cNvSpPr txBox="1"/>
          <p:nvPr/>
        </p:nvSpPr>
        <p:spPr>
          <a:xfrm>
            <a:off x="3296816" y="1124744"/>
            <a:ext cx="288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000" dirty="0"/>
          </a:p>
        </p:txBody>
      </p:sp>
      <p:sp>
        <p:nvSpPr>
          <p:cNvPr id="20" name="TextBox 19"/>
          <p:cNvSpPr txBox="1"/>
          <p:nvPr/>
        </p:nvSpPr>
        <p:spPr>
          <a:xfrm>
            <a:off x="7543642" y="2001990"/>
            <a:ext cx="2362358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000" kern="1800" dirty="0" err="1" smtClean="0">
                <a:solidFill>
                  <a:srgbClr val="000000"/>
                </a:solidFill>
                <a:latin typeface="Trebuchet MS"/>
                <a:ea typeface="Times New Roman"/>
                <a:cs typeface="Times New Roman"/>
              </a:rPr>
              <a:t>Татаюртовская</a:t>
            </a:r>
            <a:r>
              <a:rPr lang="ru-RU" sz="1000" kern="1800" dirty="0" smtClean="0">
                <a:solidFill>
                  <a:srgbClr val="000000"/>
                </a:solidFill>
                <a:latin typeface="Trebuchet MS"/>
                <a:ea typeface="Times New Roman"/>
                <a:cs typeface="Times New Roman"/>
              </a:rPr>
              <a:t> </a:t>
            </a:r>
            <a:r>
              <a:rPr lang="ru-RU" sz="1000" kern="1800" dirty="0">
                <a:solidFill>
                  <a:srgbClr val="000000"/>
                </a:solidFill>
                <a:latin typeface="Trebuchet MS"/>
                <a:ea typeface="Times New Roman"/>
                <a:cs typeface="Times New Roman"/>
              </a:rPr>
              <a:t>участковая </a:t>
            </a:r>
            <a:r>
              <a:rPr lang="ru-RU" sz="1000" kern="1800" dirty="0" smtClean="0">
                <a:solidFill>
                  <a:srgbClr val="000000"/>
                </a:solidFill>
                <a:latin typeface="Trebuchet MS"/>
                <a:ea typeface="Times New Roman"/>
                <a:cs typeface="Times New Roman"/>
              </a:rPr>
              <a:t>больница</a:t>
            </a:r>
            <a:r>
              <a:rPr lang="ru-RU" sz="1000" dirty="0" smtClean="0"/>
              <a:t>                                                     </a:t>
            </a:r>
          </a:p>
          <a:p>
            <a:r>
              <a:rPr lang="ru-RU" sz="1000" dirty="0" smtClean="0">
                <a:latin typeface="inherit"/>
                <a:ea typeface="Times New Roman"/>
                <a:cs typeface="Times New Roman"/>
              </a:rPr>
              <a:t>тел. +7 </a:t>
            </a:r>
            <a:r>
              <a:rPr lang="ru-RU" sz="1000" dirty="0">
                <a:latin typeface="inherit"/>
                <a:ea typeface="Times New Roman"/>
                <a:cs typeface="Times New Roman"/>
              </a:rPr>
              <a:t>(928) </a:t>
            </a:r>
            <a:r>
              <a:rPr lang="ru-RU" sz="1000" dirty="0" smtClean="0">
                <a:latin typeface="inherit"/>
                <a:ea typeface="Times New Roman"/>
                <a:cs typeface="Times New Roman"/>
              </a:rPr>
              <a:t>276-83-35</a:t>
            </a:r>
            <a:r>
              <a:rPr lang="ru-RU" sz="1000" dirty="0" smtClean="0"/>
              <a:t>                                                     </a:t>
            </a:r>
            <a:endParaRPr lang="ru-RU" sz="1000" dirty="0"/>
          </a:p>
        </p:txBody>
      </p:sp>
      <p:sp>
        <p:nvSpPr>
          <p:cNvPr id="21" name="TextBox 20"/>
          <p:cNvSpPr txBox="1"/>
          <p:nvPr/>
        </p:nvSpPr>
        <p:spPr>
          <a:xfrm>
            <a:off x="2926198" y="926372"/>
            <a:ext cx="1918790" cy="5539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000" dirty="0" err="1" smtClean="0"/>
              <a:t>Бабаюртовская</a:t>
            </a:r>
            <a:r>
              <a:rPr lang="ru-RU" sz="1000" dirty="0" smtClean="0"/>
              <a:t> ЦРБ</a:t>
            </a:r>
          </a:p>
          <a:p>
            <a:r>
              <a:rPr lang="ru-RU" sz="1000" dirty="0" smtClean="0"/>
              <a:t>Ул. </a:t>
            </a:r>
            <a:r>
              <a:rPr lang="ru-RU" sz="1000" dirty="0" err="1" smtClean="0"/>
              <a:t>Ирчи</a:t>
            </a:r>
            <a:r>
              <a:rPr lang="ru-RU" sz="1000" dirty="0" smtClean="0"/>
              <a:t> казака 13</a:t>
            </a:r>
          </a:p>
          <a:p>
            <a:r>
              <a:rPr lang="ru-RU" sz="1000" dirty="0">
                <a:solidFill>
                  <a:srgbClr val="000000"/>
                </a:solidFill>
                <a:latin typeface="Arial"/>
                <a:ea typeface="Times New Roman"/>
              </a:rPr>
              <a:t>т</a:t>
            </a:r>
            <a:r>
              <a:rPr lang="ru-RU" sz="1000" dirty="0" smtClean="0">
                <a:solidFill>
                  <a:srgbClr val="000000"/>
                </a:solidFill>
                <a:latin typeface="Arial"/>
                <a:ea typeface="Times New Roman"/>
              </a:rPr>
              <a:t>ел. +7 </a:t>
            </a:r>
            <a:r>
              <a:rPr lang="ru-RU" sz="1000" dirty="0">
                <a:solidFill>
                  <a:srgbClr val="000000"/>
                </a:solidFill>
                <a:latin typeface="Arial"/>
                <a:ea typeface="Times New Roman"/>
              </a:rPr>
              <a:t>(87247) 21482</a:t>
            </a:r>
            <a:endParaRPr lang="ru-RU" sz="1000" dirty="0"/>
          </a:p>
        </p:txBody>
      </p:sp>
      <p:sp>
        <p:nvSpPr>
          <p:cNvPr id="22" name="TextBox 21"/>
          <p:cNvSpPr txBox="1"/>
          <p:nvPr/>
        </p:nvSpPr>
        <p:spPr>
          <a:xfrm>
            <a:off x="1585280" y="2132856"/>
            <a:ext cx="487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     </a:t>
            </a:r>
            <a:endParaRPr lang="ru-RU" sz="1000" dirty="0"/>
          </a:p>
        </p:txBody>
      </p:sp>
      <p:sp>
        <p:nvSpPr>
          <p:cNvPr id="23" name="TextBox 22"/>
          <p:cNvSpPr txBox="1"/>
          <p:nvPr/>
        </p:nvSpPr>
        <p:spPr>
          <a:xfrm>
            <a:off x="-393383" y="1940495"/>
            <a:ext cx="2523448" cy="87716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1000" b="1" dirty="0" smtClean="0"/>
              <a:t>Отделение полиции в Бабаюрте</a:t>
            </a:r>
          </a:p>
          <a:p>
            <a:pPr lvl="0"/>
            <a:r>
              <a:rPr lang="ru-RU" sz="10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ул. Ленина, </a:t>
            </a:r>
            <a:r>
              <a:rPr lang="ru-RU" sz="1000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38</a:t>
            </a:r>
            <a:r>
              <a:rPr lang="ru-RU" sz="1000" dirty="0" smtClean="0">
                <a:latin typeface="Calibri"/>
                <a:ea typeface="Times New Roman"/>
                <a:cs typeface="Times New Roman"/>
              </a:rPr>
              <a:t> тел. </a:t>
            </a:r>
            <a:r>
              <a:rPr lang="ru-RU" sz="1100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+7 </a:t>
            </a:r>
            <a:r>
              <a:rPr lang="ru-RU" sz="11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(8722) 99-48-18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r>
              <a:rPr lang="ru-RU" sz="1000" b="1" dirty="0" smtClean="0">
                <a:solidFill>
                  <a:srgbClr val="333333"/>
                </a:solidFill>
                <a:latin typeface="Arial"/>
                <a:ea typeface="Times New Roman"/>
              </a:rPr>
              <a:t>базовая Пожарно-Спасательная</a:t>
            </a:r>
          </a:p>
          <a:p>
            <a:r>
              <a:rPr lang="ru-RU" sz="1000" b="1" dirty="0" smtClean="0">
                <a:solidFill>
                  <a:srgbClr val="333333"/>
                </a:solidFill>
                <a:latin typeface="Arial"/>
                <a:ea typeface="Times New Roman"/>
              </a:rPr>
              <a:t> Ч</a:t>
            </a:r>
            <a:r>
              <a:rPr lang="ru-RU" sz="900" b="1" dirty="0" smtClean="0">
                <a:solidFill>
                  <a:srgbClr val="333333"/>
                </a:solidFill>
                <a:latin typeface="Arial"/>
                <a:ea typeface="Times New Roman"/>
              </a:rPr>
              <a:t>асть</a:t>
            </a:r>
            <a:r>
              <a:rPr lang="ru-RU" sz="1000" b="1" dirty="0" smtClean="0">
                <a:solidFill>
                  <a:srgbClr val="333333"/>
                </a:solidFill>
                <a:latin typeface="Arial"/>
                <a:ea typeface="Times New Roman"/>
              </a:rPr>
              <a:t> </a:t>
            </a:r>
            <a:r>
              <a:rPr lang="ru-RU" sz="1000" b="1" dirty="0">
                <a:solidFill>
                  <a:srgbClr val="333333"/>
                </a:solidFill>
                <a:latin typeface="Arial"/>
                <a:ea typeface="Times New Roman"/>
              </a:rPr>
              <a:t>№</a:t>
            </a:r>
            <a:r>
              <a:rPr lang="ru-RU" sz="1000" b="1" dirty="0" smtClean="0">
                <a:solidFill>
                  <a:srgbClr val="333333"/>
                </a:solidFill>
                <a:latin typeface="Arial"/>
                <a:ea typeface="Times New Roman"/>
              </a:rPr>
              <a:t>16    </a:t>
            </a:r>
            <a:r>
              <a:rPr lang="ru-RU" sz="1000" dirty="0">
                <a:solidFill>
                  <a:srgbClr val="222222"/>
                </a:solidFill>
                <a:latin typeface="Arial"/>
                <a:ea typeface="Times New Roman"/>
              </a:rPr>
              <a:t>ул. М. Горького, д. 4</a:t>
            </a:r>
            <a:r>
              <a:rPr lang="ru-RU" sz="1000" b="1" dirty="0" smtClean="0">
                <a:solidFill>
                  <a:srgbClr val="333333"/>
                </a:solidFill>
                <a:latin typeface="Arial"/>
                <a:ea typeface="Times New Roman"/>
              </a:rPr>
              <a:t> </a:t>
            </a:r>
            <a:endParaRPr lang="ru-RU" sz="1000" dirty="0">
              <a:solidFill>
                <a:srgbClr val="000000"/>
              </a:solidFill>
              <a:latin typeface="Arial"/>
            </a:endParaRPr>
          </a:p>
          <a:p>
            <a:r>
              <a:rPr lang="ru-RU" sz="1000" dirty="0" smtClean="0">
                <a:solidFill>
                  <a:srgbClr val="000000"/>
                </a:solidFill>
                <a:latin typeface="Tahoma"/>
              </a:rPr>
              <a:t>Тел. 2-21-01</a:t>
            </a:r>
            <a:endParaRPr lang="ru-RU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Новоборчинская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Рутульского района 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592" y="968868"/>
            <a:ext cx="7683783" cy="5889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Новоборчинская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Рутульского района 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114" y="906009"/>
            <a:ext cx="8188350" cy="5828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16696" y="1596881"/>
            <a:ext cx="49685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ГКОУ «</a:t>
            </a:r>
            <a:r>
              <a:rPr lang="ru-RU" sz="1400" b="1" dirty="0" err="1" smtClean="0"/>
              <a:t>Новоборчинская</a:t>
            </a:r>
            <a:r>
              <a:rPr lang="ru-RU" sz="1400" b="1" dirty="0" smtClean="0"/>
              <a:t> СОШ Рутульского района»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346700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Новоборчинская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Рутульского района 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36" y="939611"/>
            <a:ext cx="8682410" cy="5807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60442" y="1906353"/>
            <a:ext cx="48087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ГКОУ «</a:t>
            </a:r>
            <a:r>
              <a:rPr lang="ru-RU" sz="1400" b="1" dirty="0" err="1" smtClean="0"/>
              <a:t>Новоборчинская</a:t>
            </a:r>
            <a:r>
              <a:rPr lang="ru-RU" sz="1400" b="1" dirty="0" smtClean="0"/>
              <a:t> СОШ» Рутульского района»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223740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Новоборчинская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Рутульского района 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чердака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001.jpg"/>
          <p:cNvPicPr>
            <a:picLocks noChangeAspect="1"/>
          </p:cNvPicPr>
          <p:nvPr/>
        </p:nvPicPr>
        <p:blipFill rotWithShape="1">
          <a:blip r:embed="rId2" cstate="print"/>
          <a:srcRect l="6821" t="3848" r="5751"/>
          <a:stretch/>
        </p:blipFill>
        <p:spPr>
          <a:xfrm>
            <a:off x="4680377" y="1198299"/>
            <a:ext cx="4171883" cy="52795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36" y="1198299"/>
            <a:ext cx="2813818" cy="5419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337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3769</TotalTime>
  <Words>1058</Words>
  <Application>Microsoft Office PowerPoint</Application>
  <PresentationFormat>Лист A4 (210x297 мм)</PresentationFormat>
  <Paragraphs>361</Paragraphs>
  <Slides>15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МЧС</dc:creator>
  <cp:lastModifiedBy>WiZaRd</cp:lastModifiedBy>
  <cp:revision>324</cp:revision>
  <dcterms:modified xsi:type="dcterms:W3CDTF">2016-10-10T06:42:36Z</dcterms:modified>
</cp:coreProperties>
</file>