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58" r:id="rId2"/>
    <p:sldId id="259" r:id="rId3"/>
    <p:sldId id="260" r:id="rId4"/>
    <p:sldId id="261" r:id="rId5"/>
    <p:sldId id="262" r:id="rId6"/>
    <p:sldId id="263" r:id="rId7"/>
    <p:sldId id="265" r:id="rId8"/>
    <p:sldId id="266" r:id="rId9"/>
    <p:sldId id="267" r:id="rId10"/>
    <p:sldId id="264" r:id="rId11"/>
    <p:sldId id="268" r:id="rId12"/>
    <p:sldId id="270" r:id="rId13"/>
    <p:sldId id="275" r:id="rId14"/>
    <p:sldId id="276"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69" d="100"/>
          <a:sy n="69" d="100"/>
        </p:scale>
        <p:origin x="-534"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030EF16-558B-4D86-8557-8D37630F1FC8}" type="datetimeFigureOut">
              <a:rPr lang="ru-RU" smtClean="0"/>
              <a:pPr/>
              <a:t>01.03.2019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5CAC36-AE6A-420C-B6FF-24802B80E4FB}" type="slidenum">
              <a:rPr lang="ru-RU" smtClean="0"/>
              <a:pPr/>
              <a:t>‹#›</a:t>
            </a:fld>
            <a:endParaRPr lang="ru-RU"/>
          </a:p>
        </p:txBody>
      </p:sp>
    </p:spTree>
    <p:extLst>
      <p:ext uri="{BB962C8B-B14F-4D97-AF65-F5344CB8AC3E}">
        <p14:creationId xmlns="" xmlns:p14="http://schemas.microsoft.com/office/powerpoint/2010/main" val="3525300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030EF16-558B-4D86-8557-8D37630F1FC8}" type="datetimeFigureOut">
              <a:rPr lang="ru-RU" smtClean="0"/>
              <a:pPr/>
              <a:t>01.03.2019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5CAC36-AE6A-420C-B6FF-24802B80E4FB}" type="slidenum">
              <a:rPr lang="ru-RU" smtClean="0"/>
              <a:pPr/>
              <a:t>‹#›</a:t>
            </a:fld>
            <a:endParaRPr lang="ru-RU"/>
          </a:p>
        </p:txBody>
      </p:sp>
    </p:spTree>
    <p:extLst>
      <p:ext uri="{BB962C8B-B14F-4D97-AF65-F5344CB8AC3E}">
        <p14:creationId xmlns="" xmlns:p14="http://schemas.microsoft.com/office/powerpoint/2010/main" val="3525024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030EF16-558B-4D86-8557-8D37630F1FC8}" type="datetimeFigureOut">
              <a:rPr lang="ru-RU" smtClean="0"/>
              <a:pPr/>
              <a:t>01.03.2019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5CAC36-AE6A-420C-B6FF-24802B80E4FB}"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1214590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030EF16-558B-4D86-8557-8D37630F1FC8}" type="datetimeFigureOut">
              <a:rPr lang="ru-RU" smtClean="0"/>
              <a:pPr/>
              <a:t>01.03.2019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5CAC36-AE6A-420C-B6FF-24802B80E4FB}" type="slidenum">
              <a:rPr lang="ru-RU" smtClean="0"/>
              <a:pPr/>
              <a:t>‹#›</a:t>
            </a:fld>
            <a:endParaRPr lang="ru-RU"/>
          </a:p>
        </p:txBody>
      </p:sp>
    </p:spTree>
    <p:extLst>
      <p:ext uri="{BB962C8B-B14F-4D97-AF65-F5344CB8AC3E}">
        <p14:creationId xmlns="" xmlns:p14="http://schemas.microsoft.com/office/powerpoint/2010/main" val="2646219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030EF16-558B-4D86-8557-8D37630F1FC8}" type="datetimeFigureOut">
              <a:rPr lang="ru-RU" smtClean="0"/>
              <a:pPr/>
              <a:t>01.03.2019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5CAC36-AE6A-420C-B6FF-24802B80E4FB}"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18789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030EF16-558B-4D86-8557-8D37630F1FC8}" type="datetimeFigureOut">
              <a:rPr lang="ru-RU" smtClean="0"/>
              <a:pPr/>
              <a:t>01.03.2019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5CAC36-AE6A-420C-B6FF-24802B80E4FB}" type="slidenum">
              <a:rPr lang="ru-RU" smtClean="0"/>
              <a:pPr/>
              <a:t>‹#›</a:t>
            </a:fld>
            <a:endParaRPr lang="ru-RU"/>
          </a:p>
        </p:txBody>
      </p:sp>
    </p:spTree>
    <p:extLst>
      <p:ext uri="{BB962C8B-B14F-4D97-AF65-F5344CB8AC3E}">
        <p14:creationId xmlns="" xmlns:p14="http://schemas.microsoft.com/office/powerpoint/2010/main" val="1590858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030EF16-558B-4D86-8557-8D37630F1FC8}" type="datetimeFigureOut">
              <a:rPr lang="ru-RU" smtClean="0"/>
              <a:pPr/>
              <a:t>01.03.2019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5CAC36-AE6A-420C-B6FF-24802B80E4FB}" type="slidenum">
              <a:rPr lang="ru-RU" smtClean="0"/>
              <a:pPr/>
              <a:t>‹#›</a:t>
            </a:fld>
            <a:endParaRPr lang="ru-RU"/>
          </a:p>
        </p:txBody>
      </p:sp>
    </p:spTree>
    <p:extLst>
      <p:ext uri="{BB962C8B-B14F-4D97-AF65-F5344CB8AC3E}">
        <p14:creationId xmlns="" xmlns:p14="http://schemas.microsoft.com/office/powerpoint/2010/main" val="2663098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030EF16-558B-4D86-8557-8D37630F1FC8}" type="datetimeFigureOut">
              <a:rPr lang="ru-RU" smtClean="0"/>
              <a:pPr/>
              <a:t>01.03.2019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5CAC36-AE6A-420C-B6FF-24802B80E4FB}" type="slidenum">
              <a:rPr lang="ru-RU" smtClean="0"/>
              <a:pPr/>
              <a:t>‹#›</a:t>
            </a:fld>
            <a:endParaRPr lang="ru-RU"/>
          </a:p>
        </p:txBody>
      </p:sp>
    </p:spTree>
    <p:extLst>
      <p:ext uri="{BB962C8B-B14F-4D97-AF65-F5344CB8AC3E}">
        <p14:creationId xmlns="" xmlns:p14="http://schemas.microsoft.com/office/powerpoint/2010/main" val="1152487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030EF16-558B-4D86-8557-8D37630F1FC8}" type="datetimeFigureOut">
              <a:rPr lang="ru-RU" smtClean="0"/>
              <a:pPr/>
              <a:t>01.03.2019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5CAC36-AE6A-420C-B6FF-24802B80E4FB}" type="slidenum">
              <a:rPr lang="ru-RU" smtClean="0"/>
              <a:pPr/>
              <a:t>‹#›</a:t>
            </a:fld>
            <a:endParaRPr lang="ru-RU"/>
          </a:p>
        </p:txBody>
      </p:sp>
    </p:spTree>
    <p:extLst>
      <p:ext uri="{BB962C8B-B14F-4D97-AF65-F5344CB8AC3E}">
        <p14:creationId xmlns="" xmlns:p14="http://schemas.microsoft.com/office/powerpoint/2010/main" val="3582683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030EF16-558B-4D86-8557-8D37630F1FC8}" type="datetimeFigureOut">
              <a:rPr lang="ru-RU" smtClean="0"/>
              <a:pPr/>
              <a:t>01.03.2019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5CAC36-AE6A-420C-B6FF-24802B80E4FB}" type="slidenum">
              <a:rPr lang="ru-RU" smtClean="0"/>
              <a:pPr/>
              <a:t>‹#›</a:t>
            </a:fld>
            <a:endParaRPr lang="ru-RU"/>
          </a:p>
        </p:txBody>
      </p:sp>
    </p:spTree>
    <p:extLst>
      <p:ext uri="{BB962C8B-B14F-4D97-AF65-F5344CB8AC3E}">
        <p14:creationId xmlns="" xmlns:p14="http://schemas.microsoft.com/office/powerpoint/2010/main" val="388970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030EF16-558B-4D86-8557-8D37630F1FC8}" type="datetimeFigureOut">
              <a:rPr lang="ru-RU" smtClean="0"/>
              <a:pPr/>
              <a:t>01.03.2019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5CAC36-AE6A-420C-B6FF-24802B80E4FB}" type="slidenum">
              <a:rPr lang="ru-RU" smtClean="0"/>
              <a:pPr/>
              <a:t>‹#›</a:t>
            </a:fld>
            <a:endParaRPr lang="ru-RU"/>
          </a:p>
        </p:txBody>
      </p:sp>
    </p:spTree>
    <p:extLst>
      <p:ext uri="{BB962C8B-B14F-4D97-AF65-F5344CB8AC3E}">
        <p14:creationId xmlns="" xmlns:p14="http://schemas.microsoft.com/office/powerpoint/2010/main" val="195415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030EF16-558B-4D86-8557-8D37630F1FC8}" type="datetimeFigureOut">
              <a:rPr lang="ru-RU" smtClean="0"/>
              <a:pPr/>
              <a:t>01.03.2019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C5CAC36-AE6A-420C-B6FF-24802B80E4FB}" type="slidenum">
              <a:rPr lang="ru-RU" smtClean="0"/>
              <a:pPr/>
              <a:t>‹#›</a:t>
            </a:fld>
            <a:endParaRPr lang="ru-RU"/>
          </a:p>
        </p:txBody>
      </p:sp>
    </p:spTree>
    <p:extLst>
      <p:ext uri="{BB962C8B-B14F-4D97-AF65-F5344CB8AC3E}">
        <p14:creationId xmlns="" xmlns:p14="http://schemas.microsoft.com/office/powerpoint/2010/main" val="3782144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030EF16-558B-4D86-8557-8D37630F1FC8}" type="datetimeFigureOut">
              <a:rPr lang="ru-RU" smtClean="0"/>
              <a:pPr/>
              <a:t>01.03.2019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C5CAC36-AE6A-420C-B6FF-24802B80E4FB}" type="slidenum">
              <a:rPr lang="ru-RU" smtClean="0"/>
              <a:pPr/>
              <a:t>‹#›</a:t>
            </a:fld>
            <a:endParaRPr lang="ru-RU"/>
          </a:p>
        </p:txBody>
      </p:sp>
    </p:spTree>
    <p:extLst>
      <p:ext uri="{BB962C8B-B14F-4D97-AF65-F5344CB8AC3E}">
        <p14:creationId xmlns="" xmlns:p14="http://schemas.microsoft.com/office/powerpoint/2010/main" val="3444729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0EF16-558B-4D86-8557-8D37630F1FC8}" type="datetimeFigureOut">
              <a:rPr lang="ru-RU" smtClean="0"/>
              <a:pPr/>
              <a:t>01.03.2019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C5CAC36-AE6A-420C-B6FF-24802B80E4FB}" type="slidenum">
              <a:rPr lang="ru-RU" smtClean="0"/>
              <a:pPr/>
              <a:t>‹#›</a:t>
            </a:fld>
            <a:endParaRPr lang="ru-RU"/>
          </a:p>
        </p:txBody>
      </p:sp>
    </p:spTree>
    <p:extLst>
      <p:ext uri="{BB962C8B-B14F-4D97-AF65-F5344CB8AC3E}">
        <p14:creationId xmlns="" xmlns:p14="http://schemas.microsoft.com/office/powerpoint/2010/main" val="4248399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030EF16-558B-4D86-8557-8D37630F1FC8}" type="datetimeFigureOut">
              <a:rPr lang="ru-RU" smtClean="0"/>
              <a:pPr/>
              <a:t>01.03.2019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5CAC36-AE6A-420C-B6FF-24802B80E4FB}" type="slidenum">
              <a:rPr lang="ru-RU" smtClean="0"/>
              <a:pPr/>
              <a:t>‹#›</a:t>
            </a:fld>
            <a:endParaRPr lang="ru-RU"/>
          </a:p>
        </p:txBody>
      </p:sp>
    </p:spTree>
    <p:extLst>
      <p:ext uri="{BB962C8B-B14F-4D97-AF65-F5344CB8AC3E}">
        <p14:creationId xmlns="" xmlns:p14="http://schemas.microsoft.com/office/powerpoint/2010/main" val="1320145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030EF16-558B-4D86-8557-8D37630F1FC8}" type="datetimeFigureOut">
              <a:rPr lang="ru-RU" smtClean="0"/>
              <a:pPr/>
              <a:t>01.03.2019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5CAC36-AE6A-420C-B6FF-24802B80E4FB}" type="slidenum">
              <a:rPr lang="ru-RU" smtClean="0"/>
              <a:pPr/>
              <a:t>‹#›</a:t>
            </a:fld>
            <a:endParaRPr lang="ru-RU"/>
          </a:p>
        </p:txBody>
      </p:sp>
    </p:spTree>
    <p:extLst>
      <p:ext uri="{BB962C8B-B14F-4D97-AF65-F5344CB8AC3E}">
        <p14:creationId xmlns="" xmlns:p14="http://schemas.microsoft.com/office/powerpoint/2010/main" val="2112295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030EF16-558B-4D86-8557-8D37630F1FC8}" type="datetimeFigureOut">
              <a:rPr lang="ru-RU" smtClean="0"/>
              <a:pPr/>
              <a:t>01.03.2019</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2C5CAC36-AE6A-420C-B6FF-24802B80E4FB}" type="slidenum">
              <a:rPr lang="ru-RU" smtClean="0"/>
              <a:pPr/>
              <a:t>‹#›</a:t>
            </a:fld>
            <a:endParaRPr lang="ru-RU"/>
          </a:p>
        </p:txBody>
      </p:sp>
    </p:spTree>
    <p:extLst>
      <p:ext uri="{BB962C8B-B14F-4D97-AF65-F5344CB8AC3E}">
        <p14:creationId xmlns="" xmlns:p14="http://schemas.microsoft.com/office/powerpoint/2010/main" val="256478481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ru.wikipedia.org/wiki/1951" TargetMode="External"/><Relationship Id="rId7" Type="http://schemas.openxmlformats.org/officeDocument/2006/relationships/image" Target="../media/image8.jpeg"/><Relationship Id="rId2" Type="http://schemas.openxmlformats.org/officeDocument/2006/relationships/hyperlink" Target="https://ru.wikipedia.org/wiki/1877_%D0%B3%D0%BE%D0%B4"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ru.wikipedia.org/wiki/%D0%A1%D1%82%D0%B0%D0%BB%D0%B8%D0%BD%D1%81%D0%BA%D0%B0%D1%8F_%D0%BF%D1%80%D0%B5%D0%BC%D0%B8%D1%8F" TargetMode="External"/><Relationship Id="rId4" Type="http://schemas.openxmlformats.org/officeDocument/2006/relationships/hyperlink" Target="https://ru.wikipedia.org/wiki/1934"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799" y="609600"/>
            <a:ext cx="11355637" cy="1781060"/>
          </a:xfrm>
        </p:spPr>
        <p:txBody>
          <a:bodyPr>
            <a:normAutofit fontScale="90000"/>
          </a:bodyPr>
          <a:lstStyle/>
          <a:p>
            <a:r>
              <a:rPr lang="ru-RU" b="1" dirty="0" smtClean="0">
                <a:solidFill>
                  <a:schemeClr val="accent2">
                    <a:lumMod val="75000"/>
                  </a:schemeClr>
                </a:solidFill>
              </a:rPr>
              <a:t>Использование этнокультурных ресурсов региона </a:t>
            </a:r>
            <a:br>
              <a:rPr lang="ru-RU" b="1" dirty="0" smtClean="0">
                <a:solidFill>
                  <a:schemeClr val="accent2">
                    <a:lumMod val="75000"/>
                  </a:schemeClr>
                </a:solidFill>
              </a:rPr>
            </a:br>
            <a:r>
              <a:rPr lang="ru-RU" b="1" dirty="0" smtClean="0">
                <a:solidFill>
                  <a:schemeClr val="accent2">
                    <a:lumMod val="75000"/>
                  </a:schemeClr>
                </a:solidFill>
              </a:rPr>
              <a:t>(исторических, литературных, природных памятников) в преподавании русского языка</a:t>
            </a:r>
            <a:endParaRPr lang="ru-RU" b="1" dirty="0">
              <a:solidFill>
                <a:schemeClr val="accent2">
                  <a:lumMod val="75000"/>
                </a:schemeClr>
              </a:solidFill>
            </a:endParaRPr>
          </a:p>
        </p:txBody>
      </p:sp>
      <p:sp>
        <p:nvSpPr>
          <p:cNvPr id="3" name="Текст 2"/>
          <p:cNvSpPr>
            <a:spLocks noGrp="1"/>
          </p:cNvSpPr>
          <p:nvPr>
            <p:ph type="body" sz="quarter" idx="13"/>
          </p:nvPr>
        </p:nvSpPr>
        <p:spPr>
          <a:xfrm>
            <a:off x="677332" y="3029639"/>
            <a:ext cx="8753107" cy="1497809"/>
          </a:xfrm>
        </p:spPr>
        <p:txBody>
          <a:bodyPr/>
          <a:lstStyle/>
          <a:p>
            <a:r>
              <a:rPr lang="ru-RU" sz="4400" b="1" dirty="0" smtClean="0">
                <a:solidFill>
                  <a:schemeClr val="accent2">
                    <a:lumMod val="60000"/>
                    <a:lumOff val="40000"/>
                  </a:schemeClr>
                </a:solidFill>
              </a:rPr>
              <a:t>« Мой Расул Гамзатов »</a:t>
            </a:r>
            <a:endParaRPr lang="ru-RU" sz="4400" b="1" dirty="0">
              <a:solidFill>
                <a:schemeClr val="accent2">
                  <a:lumMod val="60000"/>
                  <a:lumOff val="40000"/>
                </a:schemeClr>
              </a:solidFill>
            </a:endParaRPr>
          </a:p>
        </p:txBody>
      </p:sp>
      <p:sp>
        <p:nvSpPr>
          <p:cNvPr id="4" name="Текст 3"/>
          <p:cNvSpPr>
            <a:spLocks noGrp="1"/>
          </p:cNvSpPr>
          <p:nvPr>
            <p:ph type="body" idx="1"/>
          </p:nvPr>
        </p:nvSpPr>
        <p:spPr/>
        <p:txBody>
          <a:bodyPr/>
          <a:lstStyle/>
          <a:p>
            <a:endParaRPr lang="ru-RU" dirty="0" smtClean="0"/>
          </a:p>
          <a:p>
            <a:r>
              <a:rPr lang="ru-RU" b="1" dirty="0" smtClean="0"/>
              <a:t>Фаталиева </a:t>
            </a:r>
            <a:r>
              <a:rPr lang="ru-RU" b="1" dirty="0" err="1" smtClean="0"/>
              <a:t>Зенфира</a:t>
            </a:r>
            <a:r>
              <a:rPr lang="ru-RU" b="1" dirty="0" smtClean="0"/>
              <a:t> </a:t>
            </a:r>
            <a:r>
              <a:rPr lang="ru-RU" b="1" dirty="0" err="1" smtClean="0"/>
              <a:t>Гаджихановна</a:t>
            </a:r>
            <a:r>
              <a:rPr lang="ru-RU" b="1" dirty="0" smtClean="0"/>
              <a:t> ,ГКОУ РД «</a:t>
            </a:r>
            <a:r>
              <a:rPr lang="ru-RU" b="1" dirty="0" err="1" smtClean="0"/>
              <a:t>Новоборчинская</a:t>
            </a:r>
            <a:r>
              <a:rPr lang="ru-RU" b="1" dirty="0" smtClean="0"/>
              <a:t> СОШ </a:t>
            </a:r>
            <a:r>
              <a:rPr lang="ru-RU" b="1" dirty="0" err="1" smtClean="0"/>
              <a:t>Рутульского</a:t>
            </a:r>
            <a:r>
              <a:rPr lang="ru-RU" b="1" dirty="0" smtClean="0"/>
              <a:t> района»  ЦОДОУ ЗОЖ</a:t>
            </a:r>
            <a:endParaRPr lang="ru-RU" b="1" dirty="0"/>
          </a:p>
        </p:txBody>
      </p:sp>
    </p:spTree>
    <p:extLst>
      <p:ext uri="{BB962C8B-B14F-4D97-AF65-F5344CB8AC3E}">
        <p14:creationId xmlns="" xmlns:p14="http://schemas.microsoft.com/office/powerpoint/2010/main" val="4127217713"/>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3480" y="0"/>
            <a:ext cx="8596668" cy="1320800"/>
          </a:xfrm>
        </p:spPr>
        <p:txBody>
          <a:bodyPr/>
          <a:lstStyle/>
          <a:p>
            <a:r>
              <a:rPr lang="ru-RU" dirty="0" smtClean="0">
                <a:solidFill>
                  <a:schemeClr val="accent2">
                    <a:lumMod val="75000"/>
                  </a:schemeClr>
                </a:solidFill>
              </a:rPr>
              <a:t>Родословное древо Расула Гамзатова </a:t>
            </a:r>
            <a:endParaRPr lang="ru-RU" dirty="0">
              <a:solidFill>
                <a:schemeClr val="accent2">
                  <a:lumMod val="75000"/>
                </a:schemeClr>
              </a:solidFill>
            </a:endParaRPr>
          </a:p>
        </p:txBody>
      </p:sp>
      <p:pic>
        <p:nvPicPr>
          <p:cNvPr id="4" name="Содержимое 3" descr="P80728-001850_1.jpg"/>
          <p:cNvPicPr>
            <a:picLocks noGrp="1" noChangeAspect="1"/>
          </p:cNvPicPr>
          <p:nvPr>
            <p:ph idx="1"/>
          </p:nvPr>
        </p:nvPicPr>
        <p:blipFill>
          <a:blip r:embed="rId2" cstate="print"/>
          <a:stretch>
            <a:fillRect/>
          </a:stretch>
        </p:blipFill>
        <p:spPr>
          <a:xfrm>
            <a:off x="3183534" y="1094510"/>
            <a:ext cx="4242501" cy="5721936"/>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juravli_rg_7.jpg"/>
          <p:cNvPicPr/>
          <p:nvPr/>
        </p:nvPicPr>
        <p:blipFill>
          <a:blip r:embed="rId2"/>
          <a:stretch>
            <a:fillRect/>
          </a:stretch>
        </p:blipFill>
        <p:spPr>
          <a:xfrm>
            <a:off x="443344" y="180109"/>
            <a:ext cx="11028219" cy="644236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625" y="0"/>
            <a:ext cx="8596668" cy="1320800"/>
          </a:xfrm>
        </p:spPr>
        <p:txBody>
          <a:bodyPr>
            <a:normAutofit fontScale="90000"/>
          </a:bodyPr>
          <a:lstStyle/>
          <a:p>
            <a:r>
              <a:rPr lang="ru-RU" b="1" dirty="0" err="1" smtClean="0">
                <a:solidFill>
                  <a:schemeClr val="accent1">
                    <a:lumMod val="50000"/>
                  </a:schemeClr>
                </a:solidFill>
              </a:rPr>
              <a:t>Гамзат</a:t>
            </a:r>
            <a:r>
              <a:rPr lang="ru-RU" b="1" dirty="0" smtClean="0">
                <a:solidFill>
                  <a:schemeClr val="accent1">
                    <a:lumMod val="50000"/>
                  </a:schemeClr>
                </a:solidFill>
              </a:rPr>
              <a:t> </a:t>
            </a:r>
            <a:r>
              <a:rPr lang="ru-RU" b="1" dirty="0" err="1" smtClean="0">
                <a:solidFill>
                  <a:schemeClr val="accent1">
                    <a:lumMod val="50000"/>
                  </a:schemeClr>
                </a:solidFill>
              </a:rPr>
              <a:t>Цадаса</a:t>
            </a:r>
            <a:r>
              <a:rPr lang="ru-RU" b="1" dirty="0" smtClean="0">
                <a:solidFill>
                  <a:schemeClr val="accent1">
                    <a:lumMod val="50000"/>
                  </a:schemeClr>
                </a:solidFill>
              </a:rPr>
              <a:t>́</a:t>
            </a:r>
            <a:r>
              <a:rPr lang="ru-RU" dirty="0" smtClean="0">
                <a:solidFill>
                  <a:schemeClr val="accent1">
                    <a:lumMod val="50000"/>
                  </a:schemeClr>
                </a:solidFill>
              </a:rPr>
              <a:t> (</a:t>
            </a:r>
            <a:r>
              <a:rPr lang="ru-RU" dirty="0" smtClean="0">
                <a:solidFill>
                  <a:schemeClr val="accent1">
                    <a:lumMod val="50000"/>
                  </a:schemeClr>
                </a:solidFill>
                <a:hlinkClick r:id="rId2" tooltip="1877 год"/>
              </a:rPr>
              <a:t>1877</a:t>
            </a:r>
            <a:r>
              <a:rPr lang="ru-RU" dirty="0" smtClean="0">
                <a:solidFill>
                  <a:schemeClr val="accent1">
                    <a:lumMod val="50000"/>
                  </a:schemeClr>
                </a:solidFill>
              </a:rPr>
              <a:t> — </a:t>
            </a:r>
            <a:r>
              <a:rPr lang="ru-RU" dirty="0" smtClean="0">
                <a:solidFill>
                  <a:schemeClr val="accent1">
                    <a:lumMod val="50000"/>
                  </a:schemeClr>
                </a:solidFill>
                <a:hlinkClick r:id="rId3" tooltip="1951"/>
              </a:rPr>
              <a:t>1951</a:t>
            </a:r>
            <a:r>
              <a:rPr lang="ru-RU" dirty="0" smtClean="0">
                <a:solidFill>
                  <a:schemeClr val="accent1">
                    <a:lumMod val="50000"/>
                  </a:schemeClr>
                </a:solidFill>
              </a:rPr>
              <a:t>) — </a:t>
            </a:r>
            <a:r>
              <a:rPr lang="ru-RU" sz="2700" dirty="0" smtClean="0">
                <a:solidFill>
                  <a:schemeClr val="accent1">
                    <a:lumMod val="50000"/>
                  </a:schemeClr>
                </a:solidFill>
              </a:rPr>
              <a:t>аварский советский поэт и драматург, переводчик, государственный деятель. Народный поэт Дагестанской АССР (</a:t>
            </a:r>
            <a:r>
              <a:rPr lang="ru-RU" sz="2700" dirty="0" smtClean="0">
                <a:solidFill>
                  <a:schemeClr val="accent1">
                    <a:lumMod val="50000"/>
                  </a:schemeClr>
                </a:solidFill>
                <a:hlinkClick r:id="rId4" tooltip="1934"/>
              </a:rPr>
              <a:t>1934</a:t>
            </a:r>
            <a:r>
              <a:rPr lang="ru-RU" sz="2700" dirty="0" smtClean="0">
                <a:solidFill>
                  <a:schemeClr val="accent1">
                    <a:lumMod val="50000"/>
                  </a:schemeClr>
                </a:solidFill>
              </a:rPr>
              <a:t>). Лауреат </a:t>
            </a:r>
            <a:r>
              <a:rPr lang="ru-RU" sz="2700" dirty="0" smtClean="0">
                <a:solidFill>
                  <a:schemeClr val="accent1">
                    <a:lumMod val="50000"/>
                  </a:schemeClr>
                </a:solidFill>
                <a:hlinkClick r:id="rId5" tooltip="Сталинская премия"/>
              </a:rPr>
              <a:t>Сталинской премии</a:t>
            </a:r>
            <a:r>
              <a:rPr lang="ru-RU" sz="2700" dirty="0" smtClean="0">
                <a:solidFill>
                  <a:schemeClr val="accent1">
                    <a:lumMod val="50000"/>
                  </a:schemeClr>
                </a:solidFill>
              </a:rPr>
              <a:t> второй степени (</a:t>
            </a:r>
            <a:r>
              <a:rPr lang="ru-RU" sz="2700" dirty="0" smtClean="0">
                <a:solidFill>
                  <a:schemeClr val="accent1">
                    <a:lumMod val="50000"/>
                  </a:schemeClr>
                </a:solidFill>
                <a:hlinkClick r:id="rId3" tooltip="1951"/>
              </a:rPr>
              <a:t>1951</a:t>
            </a:r>
            <a:r>
              <a:rPr lang="ru-RU" sz="2700" dirty="0" smtClean="0">
                <a:solidFill>
                  <a:schemeClr val="accent1">
                    <a:lumMod val="50000"/>
                  </a:schemeClr>
                </a:solidFill>
              </a:rPr>
              <a:t>). Отец Расула Гамзатова.</a:t>
            </a:r>
            <a:endParaRPr lang="ru-RU" sz="2700" dirty="0">
              <a:solidFill>
                <a:schemeClr val="accent1">
                  <a:lumMod val="50000"/>
                </a:schemeClr>
              </a:solidFill>
            </a:endParaRPr>
          </a:p>
        </p:txBody>
      </p:sp>
      <p:pic>
        <p:nvPicPr>
          <p:cNvPr id="1026" name="Picture 2" descr="C:\Users\КОМПиКО\Desktop\рпр\Без названия.jpg"/>
          <p:cNvPicPr>
            <a:picLocks noGrp="1" noChangeAspect="1" noChangeArrowheads="1"/>
          </p:cNvPicPr>
          <p:nvPr>
            <p:ph idx="1"/>
          </p:nvPr>
        </p:nvPicPr>
        <p:blipFill>
          <a:blip r:embed="rId6"/>
          <a:srcRect/>
          <a:stretch>
            <a:fillRect/>
          </a:stretch>
        </p:blipFill>
        <p:spPr bwMode="auto">
          <a:xfrm>
            <a:off x="681974" y="1977525"/>
            <a:ext cx="3349698" cy="4880475"/>
          </a:xfrm>
          <a:prstGeom prst="rect">
            <a:avLst/>
          </a:prstGeom>
          <a:noFill/>
        </p:spPr>
      </p:pic>
      <p:pic>
        <p:nvPicPr>
          <p:cNvPr id="1027" name="Picture 3" descr="C:\Users\КОМПиКО\Desktop\рпр\250px-Гамзат_Цадаса_и_Расул_Газатов.jpg"/>
          <p:cNvPicPr>
            <a:picLocks noChangeAspect="1" noChangeArrowheads="1"/>
          </p:cNvPicPr>
          <p:nvPr/>
        </p:nvPicPr>
        <p:blipFill>
          <a:blip r:embed="rId7"/>
          <a:srcRect/>
          <a:stretch>
            <a:fillRect/>
          </a:stretch>
        </p:blipFill>
        <p:spPr bwMode="auto">
          <a:xfrm>
            <a:off x="5107107" y="2812474"/>
            <a:ext cx="4819611" cy="383641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0"/>
            <a:ext cx="8596668" cy="1930400"/>
          </a:xfrm>
        </p:spPr>
        <p:txBody>
          <a:bodyPr/>
          <a:lstStyle/>
          <a:p>
            <a:r>
              <a:rPr lang="ru-RU" b="1" dirty="0" smtClean="0">
                <a:solidFill>
                  <a:schemeClr val="accent2">
                    <a:lumMod val="75000"/>
                  </a:schemeClr>
                </a:solidFill>
              </a:rPr>
              <a:t> </a:t>
            </a:r>
            <a:r>
              <a:rPr lang="ru-RU" b="1" dirty="0" smtClean="0">
                <a:solidFill>
                  <a:schemeClr val="accent2">
                    <a:lumMod val="75000"/>
                  </a:schemeClr>
                </a:solidFill>
              </a:rPr>
              <a:t>В</a:t>
            </a:r>
            <a:r>
              <a:rPr lang="ru-RU" b="1" dirty="0" smtClean="0">
                <a:solidFill>
                  <a:schemeClr val="accent2">
                    <a:lumMod val="75000"/>
                  </a:schemeClr>
                </a:solidFill>
              </a:rPr>
              <a:t>етка </a:t>
            </a:r>
            <a:r>
              <a:rPr lang="ru-RU" b="1" dirty="0" smtClean="0">
                <a:solidFill>
                  <a:schemeClr val="accent2">
                    <a:lumMod val="75000"/>
                  </a:schemeClr>
                </a:solidFill>
              </a:rPr>
              <a:t>родословной Расула Гамзатова</a:t>
            </a:r>
            <a:endParaRPr lang="ru-RU" b="1" dirty="0">
              <a:solidFill>
                <a:schemeClr val="accent2">
                  <a:lumMod val="75000"/>
                </a:schemeClr>
              </a:solidFill>
            </a:endParaRPr>
          </a:p>
        </p:txBody>
      </p:sp>
      <p:pic>
        <p:nvPicPr>
          <p:cNvPr id="2050" name="Picture 2" descr="C:\Users\КОМПиКО\Desktop\рпр\P80728-001816_1.jpg"/>
          <p:cNvPicPr>
            <a:picLocks noGrp="1" noChangeAspect="1" noChangeArrowheads="1"/>
          </p:cNvPicPr>
          <p:nvPr>
            <p:ph idx="1"/>
          </p:nvPr>
        </p:nvPicPr>
        <p:blipFill>
          <a:blip r:embed="rId2" cstate="print"/>
          <a:srcRect/>
          <a:stretch>
            <a:fillRect/>
          </a:stretch>
        </p:blipFill>
        <p:spPr bwMode="auto">
          <a:xfrm>
            <a:off x="2022764" y="1080655"/>
            <a:ext cx="6650182" cy="577734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solidFill>
                  <a:schemeClr val="accent1">
                    <a:lumMod val="50000"/>
                  </a:schemeClr>
                </a:solidFill>
              </a:rPr>
              <a:t>И славен будет он  «доколь в подлунном мире жив будет хоть один пиит»</a:t>
            </a:r>
            <a:endParaRPr lang="ru-RU" b="1" i="1" dirty="0">
              <a:solidFill>
                <a:schemeClr val="accent1">
                  <a:lumMod val="50000"/>
                </a:schemeClr>
              </a:solidFill>
            </a:endParaRPr>
          </a:p>
        </p:txBody>
      </p:sp>
      <p:sp>
        <p:nvSpPr>
          <p:cNvPr id="3" name="Содержимое 2"/>
          <p:cNvSpPr>
            <a:spLocks noGrp="1"/>
          </p:cNvSpPr>
          <p:nvPr>
            <p:ph idx="1"/>
          </p:nvPr>
        </p:nvSpPr>
        <p:spPr/>
        <p:txBody>
          <a:bodyPr>
            <a:normAutofit/>
          </a:bodyPr>
          <a:lstStyle/>
          <a:p>
            <a:r>
              <a:rPr lang="ru-RU" sz="3200" b="1" dirty="0" smtClean="0">
                <a:solidFill>
                  <a:schemeClr val="accent1">
                    <a:lumMod val="75000"/>
                  </a:schemeClr>
                </a:solidFill>
              </a:rPr>
              <a:t>Расула сегодня  с нами нет. Но с нами есть и будут его  «Белые журавли», его   «Колокол Хиросимы»,его стихи, посвящённые матери, женщинам, </a:t>
            </a:r>
            <a:r>
              <a:rPr lang="ru-RU" sz="3200" b="1" dirty="0" err="1" smtClean="0">
                <a:solidFill>
                  <a:schemeClr val="accent1">
                    <a:lumMod val="75000"/>
                  </a:schemeClr>
                </a:solidFill>
              </a:rPr>
              <a:t>Родине.Это</a:t>
            </a:r>
            <a:r>
              <a:rPr lang="ru-RU" sz="3200" b="1" dirty="0" smtClean="0">
                <a:solidFill>
                  <a:schemeClr val="accent1">
                    <a:lumMod val="75000"/>
                  </a:schemeClr>
                </a:solidFill>
              </a:rPr>
              <a:t> вечный огонь нашей поэзии.</a:t>
            </a:r>
            <a:endParaRPr lang="ru-RU" sz="3200" b="1" dirty="0">
              <a:solidFill>
                <a:schemeClr val="accent1">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77098" y="110169"/>
            <a:ext cx="8128248" cy="638494"/>
          </a:xfrm>
        </p:spPr>
        <p:txBody>
          <a:bodyPr>
            <a:normAutofit fontScale="90000"/>
          </a:bodyPr>
          <a:lstStyle/>
          <a:p>
            <a:r>
              <a:rPr lang="ru-RU" b="1" dirty="0" smtClean="0">
                <a:solidFill>
                  <a:schemeClr val="accent2">
                    <a:lumMod val="75000"/>
                  </a:schemeClr>
                </a:solidFill>
              </a:rPr>
              <a:t>Цели и задачи</a:t>
            </a:r>
            <a:endParaRPr lang="ru-RU" b="1" dirty="0">
              <a:solidFill>
                <a:schemeClr val="accent2">
                  <a:lumMod val="75000"/>
                </a:schemeClr>
              </a:solidFill>
            </a:endParaRPr>
          </a:p>
        </p:txBody>
      </p:sp>
      <p:sp>
        <p:nvSpPr>
          <p:cNvPr id="3" name="Текст 2"/>
          <p:cNvSpPr>
            <a:spLocks noGrp="1"/>
          </p:cNvSpPr>
          <p:nvPr>
            <p:ph type="body" idx="1"/>
          </p:nvPr>
        </p:nvSpPr>
        <p:spPr>
          <a:xfrm>
            <a:off x="143220" y="1024568"/>
            <a:ext cx="9262986" cy="4583017"/>
          </a:xfrm>
        </p:spPr>
        <p:txBody>
          <a:bodyPr>
            <a:normAutofit/>
          </a:bodyPr>
          <a:lstStyle/>
          <a:p>
            <a:r>
              <a:rPr lang="ru-RU" sz="2800" dirty="0" smtClean="0">
                <a:solidFill>
                  <a:schemeClr val="accent2">
                    <a:lumMod val="75000"/>
                  </a:schemeClr>
                </a:solidFill>
              </a:rPr>
              <a:t>Цель проекта: </a:t>
            </a:r>
            <a:r>
              <a:rPr lang="ru-RU" sz="2400" dirty="0" smtClean="0">
                <a:solidFill>
                  <a:schemeClr val="accent2">
                    <a:lumMod val="75000"/>
                  </a:schemeClr>
                </a:solidFill>
              </a:rPr>
              <a:t>Знакомство с литературным наследием Дагестана. </a:t>
            </a:r>
          </a:p>
          <a:p>
            <a:r>
              <a:rPr lang="ru-RU" sz="2800" dirty="0" smtClean="0">
                <a:solidFill>
                  <a:schemeClr val="accent2">
                    <a:lumMod val="75000"/>
                  </a:schemeClr>
                </a:solidFill>
              </a:rPr>
              <a:t>Задачи проекта: </a:t>
            </a:r>
            <a:r>
              <a:rPr lang="ru-RU" sz="2400" dirty="0" smtClean="0">
                <a:solidFill>
                  <a:schemeClr val="accent2">
                    <a:lumMod val="75000"/>
                  </a:schemeClr>
                </a:solidFill>
              </a:rPr>
              <a:t>Выявить родственные узы поэта с селом </a:t>
            </a:r>
            <a:r>
              <a:rPr lang="ru-RU" sz="2400" dirty="0" err="1" smtClean="0">
                <a:solidFill>
                  <a:schemeClr val="accent2">
                    <a:lumMod val="75000"/>
                  </a:schemeClr>
                </a:solidFill>
              </a:rPr>
              <a:t>Хариколо</a:t>
            </a:r>
            <a:r>
              <a:rPr lang="ru-RU" sz="2400" dirty="0" smtClean="0">
                <a:solidFill>
                  <a:schemeClr val="accent2">
                    <a:lumMod val="75000"/>
                  </a:schemeClr>
                </a:solidFill>
              </a:rPr>
              <a:t>;  Воспитывать любовь к литературе ; Воспитывать уважение и чувство гордости к своему народу , к родному краю.</a:t>
            </a:r>
          </a:p>
          <a:p>
            <a:r>
              <a:rPr lang="ru-RU" sz="2800" dirty="0" smtClean="0">
                <a:solidFill>
                  <a:schemeClr val="accent2">
                    <a:lumMod val="75000"/>
                  </a:schemeClr>
                </a:solidFill>
              </a:rPr>
              <a:t>Область применения проекта ( НОО, ООО, СОО ) </a:t>
            </a:r>
            <a:r>
              <a:rPr lang="ru-RU" sz="2400" dirty="0" smtClean="0">
                <a:solidFill>
                  <a:schemeClr val="accent2">
                    <a:lumMod val="75000"/>
                  </a:schemeClr>
                </a:solidFill>
              </a:rPr>
              <a:t>: Средняя школа.</a:t>
            </a:r>
          </a:p>
          <a:p>
            <a:r>
              <a:rPr lang="ru-RU" sz="2800" dirty="0" smtClean="0">
                <a:solidFill>
                  <a:schemeClr val="accent2">
                    <a:lumMod val="75000"/>
                  </a:schemeClr>
                </a:solidFill>
              </a:rPr>
              <a:t>Возраст обучающихся, для которых может быть использован проект</a:t>
            </a:r>
            <a:r>
              <a:rPr lang="ru-RU" sz="2400" dirty="0" smtClean="0">
                <a:solidFill>
                  <a:schemeClr val="accent2">
                    <a:lumMod val="75000"/>
                  </a:schemeClr>
                </a:solidFill>
              </a:rPr>
              <a:t>: 10-15 лет.</a:t>
            </a:r>
            <a:endParaRPr lang="ru-RU" sz="2400" dirty="0">
              <a:solidFill>
                <a:schemeClr val="accent2">
                  <a:lumMod val="75000"/>
                </a:schemeClr>
              </a:solidFill>
            </a:endParaRPr>
          </a:p>
        </p:txBody>
      </p:sp>
    </p:spTree>
    <p:extLst>
      <p:ext uri="{BB962C8B-B14F-4D97-AF65-F5344CB8AC3E}">
        <p14:creationId xmlns="" xmlns:p14="http://schemas.microsoft.com/office/powerpoint/2010/main" val="3943495402"/>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0"/>
            <a:ext cx="8596668" cy="1320800"/>
          </a:xfrm>
        </p:spPr>
        <p:txBody>
          <a:bodyPr>
            <a:normAutofit fontScale="90000"/>
          </a:bodyPr>
          <a:lstStyle/>
          <a:p>
            <a:r>
              <a:rPr lang="ru-RU" sz="3100" i="1" dirty="0" smtClean="0">
                <a:solidFill>
                  <a:schemeClr val="accent2">
                    <a:lumMod val="75000"/>
                  </a:schemeClr>
                </a:solidFill>
              </a:rPr>
              <a:t>Ожидаемые результаты , основные знания, умения и навыки, характеризирующие результативность усвоения материала.</a:t>
            </a:r>
            <a:br>
              <a:rPr lang="ru-RU" sz="3100" i="1" dirty="0" smtClean="0">
                <a:solidFill>
                  <a:schemeClr val="accent2">
                    <a:lumMod val="75000"/>
                  </a:schemeClr>
                </a:solidFill>
              </a:rPr>
            </a:br>
            <a:r>
              <a:rPr lang="ru-RU" sz="3100" i="1" dirty="0" smtClean="0"/>
              <a:t/>
            </a:r>
            <a:br>
              <a:rPr lang="ru-RU" sz="3100" i="1" dirty="0" smtClean="0"/>
            </a:br>
            <a:r>
              <a:rPr lang="ru-RU" sz="2700" b="1" dirty="0" smtClean="0"/>
              <a:t>Применение метода  исследования на уроках будет способствовать эффективному формированию у обучающихся личностных, регулятивных, познавательных и коммуникативных универсальных учебных действий </a:t>
            </a:r>
            <a:r>
              <a:rPr lang="en-US" sz="2700" b="1" dirty="0" smtClean="0"/>
              <a:t>(</a:t>
            </a:r>
            <a:r>
              <a:rPr lang="ru-RU" sz="2700" b="1" dirty="0" smtClean="0"/>
              <a:t>УУД) как основы умения учиться:</a:t>
            </a:r>
            <a:r>
              <a:rPr lang="ru-RU" dirty="0"/>
              <a:t/>
            </a:r>
            <a:br>
              <a:rPr lang="ru-RU" dirty="0"/>
            </a:br>
            <a:endParaRPr lang="ru-RU" dirty="0"/>
          </a:p>
        </p:txBody>
      </p:sp>
      <p:graphicFrame>
        <p:nvGraphicFramePr>
          <p:cNvPr id="3" name="Таблица 2"/>
          <p:cNvGraphicFramePr>
            <a:graphicFrameLocks noGrp="1"/>
          </p:cNvGraphicFramePr>
          <p:nvPr>
            <p:extLst>
              <p:ext uri="{D42A27DB-BD31-4B8C-83A1-F6EECF244321}">
                <p14:modId xmlns="" xmlns:p14="http://schemas.microsoft.com/office/powerpoint/2010/main" val="3738286714"/>
              </p:ext>
            </p:extLst>
          </p:nvPr>
        </p:nvGraphicFramePr>
        <p:xfrm>
          <a:off x="1605234" y="3620531"/>
          <a:ext cx="6740868" cy="3057062"/>
        </p:xfrm>
        <a:graphic>
          <a:graphicData uri="http://schemas.openxmlformats.org/drawingml/2006/table">
            <a:tbl>
              <a:tblPr firstRow="1" bandRow="1">
                <a:tableStyleId>{5C22544A-7EE6-4342-B048-85BDC9FD1C3A}</a:tableStyleId>
              </a:tblPr>
              <a:tblGrid>
                <a:gridCol w="3370434"/>
                <a:gridCol w="3370434"/>
              </a:tblGrid>
              <a:tr h="568411">
                <a:tc>
                  <a:txBody>
                    <a:bodyPr/>
                    <a:lstStyle/>
                    <a:p>
                      <a:endParaRPr lang="ru-RU" dirty="0"/>
                    </a:p>
                  </a:txBody>
                  <a:tcPr/>
                </a:tc>
                <a:tc>
                  <a:txBody>
                    <a:bodyPr/>
                    <a:lstStyle/>
                    <a:p>
                      <a:endParaRPr lang="ru-RU" dirty="0"/>
                    </a:p>
                  </a:txBody>
                  <a:tcPr/>
                </a:tc>
              </a:tr>
              <a:tr h="568411">
                <a:tc>
                  <a:txBody>
                    <a:bodyPr/>
                    <a:lstStyle/>
                    <a:p>
                      <a:r>
                        <a:rPr lang="ru-RU" dirty="0" smtClean="0"/>
                        <a:t>1. В</a:t>
                      </a:r>
                      <a:r>
                        <a:rPr lang="ru-RU" baseline="0" dirty="0" smtClean="0"/>
                        <a:t> сфере личностных УУД:</a:t>
                      </a:r>
                      <a:endParaRPr lang="ru-RU" dirty="0"/>
                    </a:p>
                  </a:txBody>
                  <a:tcPr/>
                </a:tc>
                <a:tc>
                  <a:txBody>
                    <a:bodyPr/>
                    <a:lstStyle/>
                    <a:p>
                      <a:r>
                        <a:rPr lang="ru-RU" dirty="0" smtClean="0"/>
                        <a:t>Принятие</a:t>
                      </a:r>
                      <a:r>
                        <a:rPr lang="ru-RU" baseline="0" dirty="0" smtClean="0"/>
                        <a:t> роли ученика</a:t>
                      </a:r>
                      <a:endParaRPr lang="ru-RU" dirty="0"/>
                    </a:p>
                  </a:txBody>
                  <a:tcPr/>
                </a:tc>
              </a:tr>
              <a:tr h="568411">
                <a:tc>
                  <a:txBody>
                    <a:bodyPr/>
                    <a:lstStyle/>
                    <a:p>
                      <a:r>
                        <a:rPr lang="ru-RU" dirty="0" smtClean="0"/>
                        <a:t>2. В сфере регулятивных УУД:</a:t>
                      </a:r>
                      <a:endParaRPr lang="ru-RU" dirty="0"/>
                    </a:p>
                  </a:txBody>
                  <a:tcPr/>
                </a:tc>
                <a:tc>
                  <a:txBody>
                    <a:bodyPr/>
                    <a:lstStyle/>
                    <a:p>
                      <a:r>
                        <a:rPr lang="ru-RU" dirty="0" smtClean="0"/>
                        <a:t>Сохранение</a:t>
                      </a:r>
                      <a:r>
                        <a:rPr lang="ru-RU" baseline="0" dirty="0" smtClean="0"/>
                        <a:t> учебной задачи</a:t>
                      </a:r>
                      <a:endParaRPr lang="ru-RU" dirty="0"/>
                    </a:p>
                  </a:txBody>
                  <a:tcPr/>
                </a:tc>
              </a:tr>
              <a:tr h="568411">
                <a:tc>
                  <a:txBody>
                    <a:bodyPr/>
                    <a:lstStyle/>
                    <a:p>
                      <a:r>
                        <a:rPr lang="ru-RU" dirty="0" smtClean="0"/>
                        <a:t>3. В сфере коммуникативных УУД:</a:t>
                      </a:r>
                      <a:endParaRPr lang="ru-RU" dirty="0"/>
                    </a:p>
                  </a:txBody>
                  <a:tcPr/>
                </a:tc>
                <a:tc>
                  <a:txBody>
                    <a:bodyPr/>
                    <a:lstStyle/>
                    <a:p>
                      <a:r>
                        <a:rPr lang="ru-RU" dirty="0" smtClean="0"/>
                        <a:t>Умение</a:t>
                      </a:r>
                      <a:r>
                        <a:rPr lang="ru-RU" baseline="0" dirty="0" smtClean="0"/>
                        <a:t> вести диалог</a:t>
                      </a:r>
                      <a:endParaRPr lang="ru-RU" dirty="0"/>
                    </a:p>
                  </a:txBody>
                  <a:tcPr/>
                </a:tc>
              </a:tr>
              <a:tr h="568411">
                <a:tc>
                  <a:txBody>
                    <a:bodyPr/>
                    <a:lstStyle/>
                    <a:p>
                      <a:r>
                        <a:rPr lang="ru-RU" dirty="0" smtClean="0"/>
                        <a:t>4. В</a:t>
                      </a:r>
                      <a:r>
                        <a:rPr lang="ru-RU" baseline="0" dirty="0" smtClean="0"/>
                        <a:t> сфере познавательных УУД:</a:t>
                      </a:r>
                      <a:endParaRPr lang="ru-RU" dirty="0"/>
                    </a:p>
                  </a:txBody>
                  <a:tcPr/>
                </a:tc>
                <a:tc>
                  <a:txBody>
                    <a:bodyPr/>
                    <a:lstStyle/>
                    <a:p>
                      <a:r>
                        <a:rPr lang="ru-RU" dirty="0" smtClean="0"/>
                        <a:t>Расширение кругозора</a:t>
                      </a:r>
                      <a:endParaRPr lang="ru-RU" dirty="0"/>
                    </a:p>
                  </a:txBody>
                  <a:tcPr/>
                </a:tc>
              </a:tr>
            </a:tbl>
          </a:graphicData>
        </a:graphic>
      </p:graphicFrame>
    </p:spTree>
    <p:extLst>
      <p:ext uri="{BB962C8B-B14F-4D97-AF65-F5344CB8AC3E}">
        <p14:creationId xmlns="" xmlns:p14="http://schemas.microsoft.com/office/powerpoint/2010/main" val="26064115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b="1" dirty="0" smtClean="0"/>
              <a:t>Маршрутный лист исследования </a:t>
            </a:r>
            <a:br>
              <a:rPr lang="ru-RU" sz="4000" b="1" dirty="0" smtClean="0"/>
            </a:br>
            <a:r>
              <a:rPr lang="ru-RU" dirty="0"/>
              <a:t/>
            </a:r>
            <a:br>
              <a:rPr lang="ru-RU" dirty="0"/>
            </a:br>
            <a:r>
              <a:rPr lang="ru-RU" b="1" dirty="0" smtClean="0">
                <a:solidFill>
                  <a:schemeClr val="accent2">
                    <a:lumMod val="50000"/>
                  </a:schemeClr>
                </a:solidFill>
              </a:rPr>
              <a:t>Перечень объектов:</a:t>
            </a:r>
            <a:endParaRPr lang="ru-RU" b="1" dirty="0">
              <a:solidFill>
                <a:schemeClr val="accent2">
                  <a:lumMod val="50000"/>
                </a:schemeClr>
              </a:solidFill>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3394776500"/>
              </p:ext>
            </p:extLst>
          </p:nvPr>
        </p:nvGraphicFramePr>
        <p:xfrm>
          <a:off x="677334" y="3225113"/>
          <a:ext cx="9002584" cy="2286000"/>
        </p:xfrm>
        <a:graphic>
          <a:graphicData uri="http://schemas.openxmlformats.org/drawingml/2006/table">
            <a:tbl>
              <a:tblPr firstRow="1" bandRow="1">
                <a:tableStyleId>{5C22544A-7EE6-4342-B048-85BDC9FD1C3A}</a:tableStyleId>
              </a:tblPr>
              <a:tblGrid>
                <a:gridCol w="595412"/>
                <a:gridCol w="8407172"/>
              </a:tblGrid>
              <a:tr h="762000">
                <a:tc>
                  <a:txBody>
                    <a:bodyPr/>
                    <a:lstStyle/>
                    <a:p>
                      <a:r>
                        <a:rPr lang="ru-RU" dirty="0" smtClean="0"/>
                        <a:t>1.</a:t>
                      </a:r>
                      <a:endParaRPr lang="ru-RU" dirty="0"/>
                    </a:p>
                  </a:txBody>
                  <a:tcPr/>
                </a:tc>
                <a:tc>
                  <a:txBody>
                    <a:bodyPr/>
                    <a:lstStyle/>
                    <a:p>
                      <a:r>
                        <a:rPr lang="ru-RU" sz="2400" dirty="0" smtClean="0">
                          <a:solidFill>
                            <a:schemeClr val="accent2">
                              <a:lumMod val="75000"/>
                            </a:schemeClr>
                          </a:solidFill>
                        </a:rPr>
                        <a:t>Гамзатов</a:t>
                      </a:r>
                      <a:r>
                        <a:rPr lang="ru-RU" sz="2400" baseline="0" dirty="0" smtClean="0">
                          <a:solidFill>
                            <a:schemeClr val="accent2">
                              <a:lumMod val="75000"/>
                            </a:schemeClr>
                          </a:solidFill>
                        </a:rPr>
                        <a:t> Расул </a:t>
                      </a:r>
                      <a:r>
                        <a:rPr lang="ru-RU" sz="2400" baseline="0" dirty="0" err="1" smtClean="0">
                          <a:solidFill>
                            <a:schemeClr val="accent2">
                              <a:lumMod val="75000"/>
                            </a:schemeClr>
                          </a:solidFill>
                        </a:rPr>
                        <a:t>Гамзатович</a:t>
                      </a:r>
                      <a:endParaRPr lang="ru-RU" sz="2400" dirty="0">
                        <a:solidFill>
                          <a:schemeClr val="accent2">
                            <a:lumMod val="75000"/>
                          </a:schemeClr>
                        </a:solidFill>
                      </a:endParaRPr>
                    </a:p>
                  </a:txBody>
                  <a:tcPr/>
                </a:tc>
              </a:tr>
              <a:tr h="762000">
                <a:tc>
                  <a:txBody>
                    <a:bodyPr/>
                    <a:lstStyle/>
                    <a:p>
                      <a:r>
                        <a:rPr lang="ru-RU" dirty="0" smtClean="0"/>
                        <a:t>2.</a:t>
                      </a:r>
                      <a:endParaRPr lang="ru-RU" dirty="0"/>
                    </a:p>
                  </a:txBody>
                  <a:tcPr/>
                </a:tc>
                <a:tc>
                  <a:txBody>
                    <a:bodyPr/>
                    <a:lstStyle/>
                    <a:p>
                      <a:r>
                        <a:rPr lang="ru-RU" sz="2400" dirty="0" smtClean="0">
                          <a:solidFill>
                            <a:schemeClr val="accent2">
                              <a:lumMod val="75000"/>
                            </a:schemeClr>
                          </a:solidFill>
                        </a:rPr>
                        <a:t>Бессмертные журавли</a:t>
                      </a:r>
                      <a:r>
                        <a:rPr lang="ru-RU" sz="2400" baseline="0" dirty="0" smtClean="0">
                          <a:solidFill>
                            <a:schemeClr val="accent2">
                              <a:lumMod val="75000"/>
                            </a:schemeClr>
                          </a:solidFill>
                        </a:rPr>
                        <a:t> Расула</a:t>
                      </a:r>
                      <a:endParaRPr lang="ru-RU" sz="2400" dirty="0">
                        <a:solidFill>
                          <a:schemeClr val="accent2">
                            <a:lumMod val="75000"/>
                          </a:schemeClr>
                        </a:solidFill>
                      </a:endParaRPr>
                    </a:p>
                  </a:txBody>
                  <a:tcPr/>
                </a:tc>
              </a:tr>
              <a:tr h="762000">
                <a:tc>
                  <a:txBody>
                    <a:bodyPr/>
                    <a:lstStyle/>
                    <a:p>
                      <a:r>
                        <a:rPr lang="ru-RU" dirty="0" smtClean="0"/>
                        <a:t>3.</a:t>
                      </a:r>
                      <a:endParaRPr lang="ru-RU" dirty="0"/>
                    </a:p>
                  </a:txBody>
                  <a:tcPr/>
                </a:tc>
                <a:tc>
                  <a:txBody>
                    <a:bodyPr/>
                    <a:lstStyle/>
                    <a:p>
                      <a:r>
                        <a:rPr lang="ru-RU" sz="2400" smtClean="0">
                          <a:solidFill>
                            <a:schemeClr val="accent2">
                              <a:lumMod val="75000"/>
                            </a:schemeClr>
                          </a:solidFill>
                        </a:rPr>
                        <a:t>Родословное</a:t>
                      </a:r>
                      <a:r>
                        <a:rPr lang="ru-RU" sz="2400" baseline="0" smtClean="0">
                          <a:solidFill>
                            <a:schemeClr val="accent2">
                              <a:lumMod val="75000"/>
                            </a:schemeClr>
                          </a:solidFill>
                        </a:rPr>
                        <a:t> древо </a:t>
                      </a:r>
                      <a:r>
                        <a:rPr lang="ru-RU" sz="2400" baseline="0" dirty="0" smtClean="0">
                          <a:solidFill>
                            <a:schemeClr val="accent2">
                              <a:lumMod val="75000"/>
                            </a:schemeClr>
                          </a:solidFill>
                        </a:rPr>
                        <a:t>Расула Гамзатова</a:t>
                      </a:r>
                      <a:endParaRPr lang="ru-RU" sz="2400" dirty="0">
                        <a:solidFill>
                          <a:schemeClr val="accent2">
                            <a:lumMod val="75000"/>
                          </a:schemeClr>
                        </a:solidFill>
                      </a:endParaRPr>
                    </a:p>
                  </a:txBody>
                  <a:tcPr/>
                </a:tc>
              </a:tr>
            </a:tbl>
          </a:graphicData>
        </a:graphic>
      </p:graphicFrame>
    </p:spTree>
    <p:extLst>
      <p:ext uri="{BB962C8B-B14F-4D97-AF65-F5344CB8AC3E}">
        <p14:creationId xmlns="" xmlns:p14="http://schemas.microsoft.com/office/powerpoint/2010/main" val="2159037603"/>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095" y="0"/>
            <a:ext cx="8596668" cy="1320800"/>
          </a:xfrm>
        </p:spPr>
        <p:txBody>
          <a:bodyPr>
            <a:normAutofit fontScale="90000"/>
          </a:bodyPr>
          <a:lstStyle/>
          <a:p>
            <a:r>
              <a:rPr lang="ru-RU" sz="4900" b="1" i="1" dirty="0" smtClean="0">
                <a:solidFill>
                  <a:schemeClr val="accent2"/>
                </a:solidFill>
              </a:rPr>
              <a:t>Гамзатов Расул </a:t>
            </a:r>
            <a:r>
              <a:rPr lang="ru-RU" sz="4900" b="1" i="1" dirty="0" err="1" smtClean="0">
                <a:solidFill>
                  <a:schemeClr val="accent2"/>
                </a:solidFill>
              </a:rPr>
              <a:t>Гамзатович</a:t>
            </a:r>
            <a:r>
              <a:rPr lang="ru-RU" sz="4900" b="1" i="1" dirty="0" smtClean="0">
                <a:solidFill>
                  <a:schemeClr val="accent2"/>
                </a:solidFill>
              </a:rPr>
              <a:t> </a:t>
            </a:r>
            <a:br>
              <a:rPr lang="ru-RU" sz="4900" b="1" i="1" dirty="0" smtClean="0">
                <a:solidFill>
                  <a:schemeClr val="accent2"/>
                </a:solidFill>
              </a:rPr>
            </a:br>
            <a:r>
              <a:rPr lang="ru-RU" b="1" i="1" dirty="0" smtClean="0">
                <a:solidFill>
                  <a:schemeClr val="accent1">
                    <a:lumMod val="50000"/>
                  </a:schemeClr>
                </a:solidFill>
              </a:rPr>
              <a:t>( 1923-2003)</a:t>
            </a:r>
            <a:r>
              <a:rPr lang="ru-RU" dirty="0" smtClean="0">
                <a:solidFill>
                  <a:schemeClr val="accent1">
                    <a:lumMod val="50000"/>
                  </a:schemeClr>
                </a:solidFill>
              </a:rPr>
              <a:t/>
            </a:r>
            <a:br>
              <a:rPr lang="ru-RU" dirty="0" smtClean="0">
                <a:solidFill>
                  <a:schemeClr val="accent1">
                    <a:lumMod val="50000"/>
                  </a:schemeClr>
                </a:solidFill>
              </a:rPr>
            </a:br>
            <a:r>
              <a:rPr lang="ru-RU" dirty="0">
                <a:solidFill>
                  <a:schemeClr val="accent1">
                    <a:lumMod val="50000"/>
                  </a:schemeClr>
                </a:solidFill>
              </a:rPr>
              <a:t> </a:t>
            </a:r>
            <a:r>
              <a:rPr lang="ru-RU" dirty="0" smtClean="0">
                <a:solidFill>
                  <a:schemeClr val="accent1">
                    <a:lumMod val="50000"/>
                  </a:schemeClr>
                </a:solidFill>
              </a:rPr>
              <a:t/>
            </a:r>
            <a:br>
              <a:rPr lang="ru-RU" dirty="0" smtClean="0">
                <a:solidFill>
                  <a:schemeClr val="accent1">
                    <a:lumMod val="50000"/>
                  </a:schemeClr>
                </a:solidFill>
              </a:rPr>
            </a:br>
            <a:r>
              <a:rPr lang="ru-RU" dirty="0" smtClean="0">
                <a:solidFill>
                  <a:schemeClr val="accent1">
                    <a:lumMod val="50000"/>
                  </a:schemeClr>
                </a:solidFill>
              </a:rPr>
              <a:t> </a:t>
            </a:r>
            <a:r>
              <a:rPr lang="ru-RU" sz="2700" dirty="0" smtClean="0">
                <a:solidFill>
                  <a:schemeClr val="accent1">
                    <a:lumMod val="50000"/>
                  </a:schemeClr>
                </a:solidFill>
              </a:rPr>
              <a:t>– </a:t>
            </a:r>
            <a:r>
              <a:rPr lang="ru-RU" sz="2700" b="1" dirty="0" smtClean="0">
                <a:solidFill>
                  <a:schemeClr val="accent1">
                    <a:lumMod val="50000"/>
                  </a:schemeClr>
                </a:solidFill>
              </a:rPr>
              <a:t>советский и российский поэт, прозаик, переводчик, публицист и политический деятель, кавалер ордена Св. Андрея Первозванного. </a:t>
            </a:r>
            <a:r>
              <a:rPr lang="ru-RU" sz="2700" b="1" dirty="0">
                <a:solidFill>
                  <a:schemeClr val="accent1">
                    <a:lumMod val="50000"/>
                  </a:schemeClr>
                </a:solidFill>
              </a:rPr>
              <a:t>Выдающиеся достижения в литературе принесли Расулу Гамзатову заслуженные звания и премии: Ленинская премия, звание Героя Социалистического труда, народного поэта Дагестана, Госпремия РСФСР, СССР. Расул </a:t>
            </a:r>
            <a:r>
              <a:rPr lang="ru-RU" sz="2700" b="1" dirty="0" err="1">
                <a:solidFill>
                  <a:schemeClr val="accent1">
                    <a:lumMod val="50000"/>
                  </a:schemeClr>
                </a:solidFill>
              </a:rPr>
              <a:t>Гамзатович</a:t>
            </a:r>
            <a:r>
              <a:rPr lang="ru-RU" sz="2700" b="1" dirty="0">
                <a:solidFill>
                  <a:schemeClr val="accent1">
                    <a:lumMod val="50000"/>
                  </a:schemeClr>
                </a:solidFill>
              </a:rPr>
              <a:t> также признавался "Лучшим поэтом 20 века". Гамзатов избирался депутатом Президиума Верховного Совета СССР, имел ряд государственных наград: орден Дружбы народов, четыре ордена Ленина и </a:t>
            </a:r>
            <a:r>
              <a:rPr lang="ru-RU" sz="2700" b="1" dirty="0" smtClean="0">
                <a:solidFill>
                  <a:schemeClr val="accent1">
                    <a:lumMod val="50000"/>
                  </a:schemeClr>
                </a:solidFill>
              </a:rPr>
              <a:t>др.</a:t>
            </a:r>
            <a:endParaRPr lang="ru-RU" sz="2700" b="1" dirty="0">
              <a:solidFill>
                <a:schemeClr val="accent1">
                  <a:lumMod val="50000"/>
                </a:schemeClr>
              </a:solidFill>
            </a:endParaRPr>
          </a:p>
        </p:txBody>
      </p:sp>
    </p:spTree>
    <p:extLst>
      <p:ext uri="{BB962C8B-B14F-4D97-AF65-F5344CB8AC3E}">
        <p14:creationId xmlns="" xmlns:p14="http://schemas.microsoft.com/office/powerpoint/2010/main" val="300656784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3589" y="609600"/>
            <a:ext cx="8596668" cy="1320800"/>
          </a:xfrm>
        </p:spPr>
        <p:txBody>
          <a:bodyPr>
            <a:normAutofit fontScale="90000"/>
          </a:bodyPr>
          <a:lstStyle/>
          <a:p>
            <a:r>
              <a:rPr lang="ru-RU" sz="2800" b="1" i="1" dirty="0" smtClean="0">
                <a:solidFill>
                  <a:schemeClr val="accent1">
                    <a:lumMod val="50000"/>
                  </a:schemeClr>
                </a:solidFill>
              </a:rPr>
              <a:t>Нет, весь я не умру, душа в заветной лире</a:t>
            </a:r>
            <a:br>
              <a:rPr lang="ru-RU" sz="2800" b="1" i="1" dirty="0" smtClean="0">
                <a:solidFill>
                  <a:schemeClr val="accent1">
                    <a:lumMod val="50000"/>
                  </a:schemeClr>
                </a:solidFill>
              </a:rPr>
            </a:br>
            <a:r>
              <a:rPr lang="ru-RU" sz="2800" b="1" i="1" dirty="0" smtClean="0">
                <a:solidFill>
                  <a:schemeClr val="accent1">
                    <a:lumMod val="50000"/>
                  </a:schemeClr>
                </a:solidFill>
              </a:rPr>
              <a:t>Мой прах переживёт и тленья убежит.</a:t>
            </a:r>
            <a:r>
              <a:rPr lang="ru-RU" sz="2800" b="1" i="1" dirty="0" smtClean="0"/>
              <a:t/>
            </a:r>
            <a:br>
              <a:rPr lang="ru-RU" sz="2800" b="1" i="1" dirty="0" smtClean="0"/>
            </a:br>
            <a:r>
              <a:rPr lang="ru-RU" sz="2800" b="1" i="1" dirty="0" smtClean="0">
                <a:solidFill>
                  <a:schemeClr val="accent1">
                    <a:lumMod val="50000"/>
                  </a:schemeClr>
                </a:solidFill>
              </a:rPr>
              <a:t>                                                              </a:t>
            </a:r>
            <a:r>
              <a:rPr lang="ru-RU" sz="1800" b="1" i="1" dirty="0" smtClean="0">
                <a:solidFill>
                  <a:schemeClr val="accent1">
                    <a:lumMod val="50000"/>
                  </a:schemeClr>
                </a:solidFill>
              </a:rPr>
              <a:t>А.С.Пушкин </a:t>
            </a:r>
            <a:br>
              <a:rPr lang="ru-RU" sz="1800" b="1" i="1" dirty="0" smtClean="0">
                <a:solidFill>
                  <a:schemeClr val="accent1">
                    <a:lumMod val="50000"/>
                  </a:schemeClr>
                </a:solidFill>
              </a:rPr>
            </a:br>
            <a:r>
              <a:rPr lang="ru-RU" sz="1800" b="1" i="1" dirty="0" smtClean="0"/>
              <a:t>                                                                                                                                                              </a:t>
            </a:r>
            <a:br>
              <a:rPr lang="ru-RU" sz="1800" b="1" i="1" dirty="0" smtClean="0"/>
            </a:br>
            <a:r>
              <a:rPr lang="ru-RU" sz="1800" b="1" i="1" dirty="0" smtClean="0"/>
              <a:t/>
            </a:r>
            <a:br>
              <a:rPr lang="ru-RU" sz="1800" b="1" i="1" dirty="0" smtClean="0"/>
            </a:br>
            <a:r>
              <a:rPr lang="ru-RU" sz="1800" b="1" i="1" dirty="0" smtClean="0"/>
              <a:t/>
            </a:r>
            <a:br>
              <a:rPr lang="ru-RU" sz="1800" b="1" i="1" dirty="0" smtClean="0"/>
            </a:br>
            <a:r>
              <a:rPr lang="ru-RU" sz="1800" b="1" i="1" dirty="0" smtClean="0"/>
              <a:t/>
            </a:r>
            <a:br>
              <a:rPr lang="ru-RU" sz="1800" b="1" i="1" dirty="0" smtClean="0"/>
            </a:br>
            <a:r>
              <a:rPr lang="ru-RU" sz="1800" b="1" i="1" dirty="0" smtClean="0"/>
              <a:t/>
            </a:r>
            <a:br>
              <a:rPr lang="ru-RU" sz="1800" b="1" i="1" dirty="0" smtClean="0"/>
            </a:br>
            <a:r>
              <a:rPr lang="ru-RU" sz="1800" b="1" i="1" dirty="0" smtClean="0"/>
              <a:t/>
            </a:r>
            <a:br>
              <a:rPr lang="ru-RU" sz="1800" b="1" i="1" dirty="0" smtClean="0"/>
            </a:br>
            <a:r>
              <a:rPr lang="ru-RU" sz="1800" b="1" i="1" dirty="0" smtClean="0"/>
              <a:t/>
            </a:r>
            <a:br>
              <a:rPr lang="ru-RU" sz="1800" b="1" i="1" dirty="0" smtClean="0"/>
            </a:br>
            <a:r>
              <a:rPr lang="ru-RU" sz="1800" b="1" i="1" dirty="0" smtClean="0"/>
              <a:t/>
            </a:r>
            <a:br>
              <a:rPr lang="ru-RU" sz="1800" b="1" i="1" dirty="0" smtClean="0"/>
            </a:br>
            <a:r>
              <a:rPr lang="ru-RU" sz="1800" b="1" i="1" dirty="0" smtClean="0"/>
              <a:t/>
            </a:r>
            <a:br>
              <a:rPr lang="ru-RU" sz="1800" b="1" i="1" dirty="0" smtClean="0"/>
            </a:br>
            <a:r>
              <a:rPr lang="ru-RU" sz="1800" b="1" i="1" dirty="0" smtClean="0"/>
              <a:t/>
            </a:r>
            <a:br>
              <a:rPr lang="ru-RU" sz="1800" b="1" i="1" dirty="0" smtClean="0"/>
            </a:br>
            <a:r>
              <a:rPr lang="ru-RU" sz="1800" b="1" i="1" dirty="0" smtClean="0"/>
              <a:t/>
            </a:r>
            <a:br>
              <a:rPr lang="ru-RU" sz="1800" b="1" i="1" dirty="0" smtClean="0"/>
            </a:br>
            <a:r>
              <a:rPr lang="ru-RU" sz="1800" b="1" i="1" dirty="0" smtClean="0"/>
              <a:t/>
            </a:r>
            <a:br>
              <a:rPr lang="ru-RU" sz="1800" b="1" i="1" dirty="0" smtClean="0"/>
            </a:br>
            <a:r>
              <a:rPr lang="ru-RU" sz="1800" b="1" i="1" dirty="0" smtClean="0"/>
              <a:t/>
            </a:r>
            <a:br>
              <a:rPr lang="ru-RU" sz="1800" b="1" i="1" dirty="0" smtClean="0"/>
            </a:br>
            <a:r>
              <a:rPr lang="ru-RU" sz="1800" b="1" i="1" dirty="0" smtClean="0"/>
              <a:t/>
            </a:r>
            <a:br>
              <a:rPr lang="ru-RU" sz="1800" b="1" i="1" dirty="0" smtClean="0"/>
            </a:br>
            <a:r>
              <a:rPr lang="ru-RU" sz="1800" b="1" i="1" dirty="0" smtClean="0"/>
              <a:t/>
            </a:r>
            <a:br>
              <a:rPr lang="ru-RU" sz="1800" b="1" i="1" dirty="0" smtClean="0"/>
            </a:br>
            <a:r>
              <a:rPr lang="ru-RU" sz="1800" b="1" i="1" dirty="0" smtClean="0"/>
              <a:t/>
            </a:r>
            <a:br>
              <a:rPr lang="ru-RU" sz="1800" b="1" i="1" dirty="0" smtClean="0"/>
            </a:br>
            <a:r>
              <a:rPr lang="ru-RU" sz="1800" b="1" i="1" dirty="0" smtClean="0"/>
              <a:t/>
            </a:r>
            <a:br>
              <a:rPr lang="ru-RU" sz="1800" b="1" i="1" dirty="0" smtClean="0"/>
            </a:br>
            <a:r>
              <a:rPr lang="ru-RU" sz="3100" b="1" i="1" dirty="0" smtClean="0"/>
              <a:t>                                                                                           </a:t>
            </a:r>
            <a:r>
              <a:rPr lang="ru-RU" sz="3100" b="1" i="1" dirty="0" smtClean="0">
                <a:solidFill>
                  <a:schemeClr val="accent2">
                    <a:lumMod val="75000"/>
                  </a:schemeClr>
                </a:solidFill>
              </a:rPr>
              <a:t>Р.Гамзатов</a:t>
            </a:r>
            <a:endParaRPr lang="ru-RU" sz="3100" b="1" i="1" dirty="0">
              <a:solidFill>
                <a:schemeClr val="accent2">
                  <a:lumMod val="75000"/>
                </a:schemeClr>
              </a:solidFill>
            </a:endParaRPr>
          </a:p>
        </p:txBody>
      </p:sp>
      <p:pic>
        <p:nvPicPr>
          <p:cNvPr id="2050" name="Picture 2" descr="C:\Users\КОМПиКО\Desktop\рпр\download.jpg"/>
          <p:cNvPicPr>
            <a:picLocks noChangeAspect="1" noChangeArrowheads="1"/>
          </p:cNvPicPr>
          <p:nvPr/>
        </p:nvPicPr>
        <p:blipFill>
          <a:blip r:embed="rId2"/>
          <a:srcRect/>
          <a:stretch>
            <a:fillRect/>
          </a:stretch>
        </p:blipFill>
        <p:spPr bwMode="auto">
          <a:xfrm>
            <a:off x="703984" y="2202874"/>
            <a:ext cx="5031797" cy="372687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6825" y="0"/>
            <a:ext cx="8596668" cy="1320800"/>
          </a:xfrm>
        </p:spPr>
        <p:txBody>
          <a:bodyPr/>
          <a:lstStyle/>
          <a:p>
            <a:r>
              <a:rPr lang="ru-RU" dirty="0" smtClean="0">
                <a:solidFill>
                  <a:schemeClr val="accent1">
                    <a:lumMod val="50000"/>
                  </a:schemeClr>
                </a:solidFill>
              </a:rPr>
              <a:t>Бессмертные журавли Расула </a:t>
            </a:r>
            <a:endParaRPr lang="ru-RU" dirty="0">
              <a:solidFill>
                <a:schemeClr val="accent1">
                  <a:lumMod val="50000"/>
                </a:schemeClr>
              </a:solidFill>
            </a:endParaRPr>
          </a:p>
        </p:txBody>
      </p:sp>
      <p:pic>
        <p:nvPicPr>
          <p:cNvPr id="4" name="Содержимое 3" descr="juravli_rg_4.jpg"/>
          <p:cNvPicPr>
            <a:picLocks noGrp="1"/>
          </p:cNvPicPr>
          <p:nvPr>
            <p:ph idx="1"/>
          </p:nvPr>
        </p:nvPicPr>
        <p:blipFill>
          <a:blip r:embed="rId2"/>
          <a:stretch>
            <a:fillRect/>
          </a:stretch>
        </p:blipFill>
        <p:spPr>
          <a:xfrm>
            <a:off x="374073" y="706581"/>
            <a:ext cx="10681854" cy="590203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juravli_rg_3.jpg"/>
          <p:cNvPicPr/>
          <p:nvPr/>
        </p:nvPicPr>
        <p:blipFill>
          <a:blip r:embed="rId2"/>
          <a:stretch>
            <a:fillRect/>
          </a:stretch>
        </p:blipFill>
        <p:spPr>
          <a:xfrm>
            <a:off x="221672" y="263235"/>
            <a:ext cx="9753602" cy="624840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juravli_rg_5.jpg"/>
          <p:cNvPicPr/>
          <p:nvPr/>
        </p:nvPicPr>
        <p:blipFill>
          <a:blip r:embed="rId2"/>
          <a:stretch>
            <a:fillRect/>
          </a:stretch>
        </p:blipFill>
        <p:spPr>
          <a:xfrm>
            <a:off x="443345" y="166255"/>
            <a:ext cx="9836728" cy="6483928"/>
          </a:xfrm>
          <a:prstGeom prst="rect">
            <a:avLst/>
          </a:prstGeom>
        </p:spPr>
      </p:pic>
    </p:spTree>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212</TotalTime>
  <Words>243</Words>
  <Application>Microsoft Office PowerPoint</Application>
  <PresentationFormat>Произвольный</PresentationFormat>
  <Paragraphs>33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Грань</vt:lpstr>
      <vt:lpstr>Использование этнокультурных ресурсов региона  (исторических, литературных, природных памятников) в преподавании русского языка</vt:lpstr>
      <vt:lpstr>Цели и задачи</vt:lpstr>
      <vt:lpstr>Ожидаемые результаты , основные знания, умения и навыки, характеризирующие результативность усвоения материала.  Применение метода  исследования на уроках будет способствовать эффективному формированию у обучающихся личностных, регулятивных, познавательных и коммуникативных универсальных учебных действий (УУД) как основы умения учиться: </vt:lpstr>
      <vt:lpstr>Маршрутный лист исследования   Перечень объектов:</vt:lpstr>
      <vt:lpstr>Гамзатов Расул Гамзатович  ( 1923-2003)    – советский и российский поэт, прозаик, переводчик, публицист и политический деятель, кавалер ордена Св. Андрея Первозванного. Выдающиеся достижения в литературе принесли Расулу Гамзатову заслуженные звания и премии: Ленинская премия, звание Героя Социалистического труда, народного поэта Дагестана, Госпремия РСФСР, СССР. Расул Гамзатович также признавался "Лучшим поэтом 20 века". Гамзатов избирался депутатом Президиума Верховного Совета СССР, имел ряд государственных наград: орден Дружбы народов, четыре ордена Ленина и др.</vt:lpstr>
      <vt:lpstr>Нет, весь я не умру, душа в заветной лире Мой прах переживёт и тленья убежит.                                                               А.С.Пушкин                                                                                                                                                                                                                                                                            Р.Гамзатов</vt:lpstr>
      <vt:lpstr>Бессмертные журавли Расула </vt:lpstr>
      <vt:lpstr>Слайд 8</vt:lpstr>
      <vt:lpstr>Слайд 9</vt:lpstr>
      <vt:lpstr>Родословное древо Расула Гамзатова </vt:lpstr>
      <vt:lpstr>Слайд 11</vt:lpstr>
      <vt:lpstr>Гамзат Цадаса́ (1877 — 1951) — аварский советский поэт и драматург, переводчик, государственный деятель. Народный поэт Дагестанской АССР (1934). Лауреат Сталинской премии второй степени (1951). Отец Расула Гамзатова.</vt:lpstr>
      <vt:lpstr> Ветка родословной Расула Гамзатова</vt:lpstr>
      <vt:lpstr>И славен будет он  «доколь в подлунном мире жив будет хоть один пиит»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Шумай Бадрудинова</dc:creator>
  <cp:lastModifiedBy>5555</cp:lastModifiedBy>
  <cp:revision>33</cp:revision>
  <dcterms:created xsi:type="dcterms:W3CDTF">2018-07-27T21:14:27Z</dcterms:created>
  <dcterms:modified xsi:type="dcterms:W3CDTF">2019-03-01T08:17:14Z</dcterms:modified>
</cp:coreProperties>
</file>